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90" r:id="rId2"/>
    <p:sldId id="267" r:id="rId3"/>
    <p:sldId id="270" r:id="rId4"/>
    <p:sldId id="272" r:id="rId5"/>
    <p:sldId id="273" r:id="rId6"/>
    <p:sldId id="276" r:id="rId7"/>
    <p:sldId id="277" r:id="rId8"/>
    <p:sldId id="278" r:id="rId9"/>
    <p:sldId id="279" r:id="rId10"/>
    <p:sldId id="280" r:id="rId11"/>
    <p:sldId id="281" r:id="rId12"/>
    <p:sldId id="282" r:id="rId13"/>
    <p:sldId id="283" r:id="rId14"/>
    <p:sldId id="284" r:id="rId15"/>
    <p:sldId id="285" r:id="rId16"/>
    <p:sldId id="293"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9900"/>
    <a:srgbClr val="000099"/>
    <a:srgbClr val="006600"/>
    <a:srgbClr val="D60093"/>
    <a:srgbClr val="FFFF00"/>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p:scale>
          <a:sx n="50" d="100"/>
          <a:sy n="50" d="100"/>
        </p:scale>
        <p:origin x="-1104" y="-4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F83749-6F9C-4ADD-941D-15265EE507BA}" type="datetimeFigureOut">
              <a:rPr lang="en-US" smtClean="0"/>
              <a:t>27/09/2018</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B2D83-6043-42EE-ACE0-9AC1A1D5957C}" type="slidenum">
              <a:rPr lang="en-US" smtClean="0"/>
              <a:t>‹#›</a:t>
            </a:fld>
            <a:endParaRPr lang="en-US"/>
          </a:p>
        </p:txBody>
      </p:sp>
    </p:spTree>
    <p:extLst>
      <p:ext uri="{BB962C8B-B14F-4D97-AF65-F5344CB8AC3E}">
        <p14:creationId xmlns:p14="http://schemas.microsoft.com/office/powerpoint/2010/main" val="32975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Nơi giữ chỗ cho Ngày tháng 3"/>
          <p:cNvSpPr>
            <a:spLocks noGrp="1"/>
          </p:cNvSpPr>
          <p:nvPr>
            <p:ph type="dt" sz="half" idx="10"/>
          </p:nvPr>
        </p:nvSpPr>
        <p:spPr/>
        <p:txBody>
          <a:bodyPr/>
          <a:lstStyle/>
          <a:p>
            <a:pPr>
              <a:defRPr/>
            </a:pPr>
            <a:endParaRPr lang="en-US"/>
          </a:p>
        </p:txBody>
      </p:sp>
      <p:sp>
        <p:nvSpPr>
          <p:cNvPr id="5" name="Nơi giữ chỗ cho Chân trang 4"/>
          <p:cNvSpPr>
            <a:spLocks noGrp="1"/>
          </p:cNvSpPr>
          <p:nvPr>
            <p:ph type="ftr" sz="quarter" idx="11"/>
          </p:nvPr>
        </p:nvSpPr>
        <p:spPr/>
        <p:txBody>
          <a:bodyPr/>
          <a:lstStyle/>
          <a:p>
            <a:pPr>
              <a:defRPr/>
            </a:pPr>
            <a:endParaRPr lang="en-US"/>
          </a:p>
        </p:txBody>
      </p:sp>
      <p:sp>
        <p:nvSpPr>
          <p:cNvPr id="6" name="Nơi giữ chỗ cho Số hiệu Bản chiếu 5"/>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Nơi giữ chỗ cho Ngày tháng 6"/>
          <p:cNvSpPr>
            <a:spLocks noGrp="1"/>
          </p:cNvSpPr>
          <p:nvPr>
            <p:ph type="dt" sz="half" idx="10"/>
          </p:nvPr>
        </p:nvSpPr>
        <p:spPr/>
        <p:txBody>
          <a:bodyPr/>
          <a:lstStyle/>
          <a:p>
            <a:pPr>
              <a:defRPr/>
            </a:pPr>
            <a:endParaRPr lang="en-US"/>
          </a:p>
        </p:txBody>
      </p:sp>
      <p:sp>
        <p:nvSpPr>
          <p:cNvPr id="8" name="Nơi giữ chỗ cho Chân trang 7"/>
          <p:cNvSpPr>
            <a:spLocks noGrp="1"/>
          </p:cNvSpPr>
          <p:nvPr>
            <p:ph type="ftr" sz="quarter" idx="11"/>
          </p:nvPr>
        </p:nvSpPr>
        <p:spPr/>
        <p:txBody>
          <a:bodyPr/>
          <a:lstStyle/>
          <a:p>
            <a:pPr>
              <a:defRPr/>
            </a:pPr>
            <a:endParaRPr lang="en-US"/>
          </a:p>
        </p:txBody>
      </p:sp>
      <p:sp>
        <p:nvSpPr>
          <p:cNvPr id="9" name="Nơi giữ chỗ cho Số hiệu Bản chiếu 8"/>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gày tháng 2"/>
          <p:cNvSpPr>
            <a:spLocks noGrp="1"/>
          </p:cNvSpPr>
          <p:nvPr>
            <p:ph type="dt" sz="half" idx="10"/>
          </p:nvPr>
        </p:nvSpPr>
        <p:spPr/>
        <p:txBody>
          <a:bodyPr/>
          <a:lstStyle/>
          <a:p>
            <a:pPr>
              <a:defRPr/>
            </a:pPr>
            <a:endParaRPr lang="en-US"/>
          </a:p>
        </p:txBody>
      </p:sp>
      <p:sp>
        <p:nvSpPr>
          <p:cNvPr id="4" name="Nơi giữ chỗ cho Chân trang 3"/>
          <p:cNvSpPr>
            <a:spLocks noGrp="1"/>
          </p:cNvSpPr>
          <p:nvPr>
            <p:ph type="ftr" sz="quarter" idx="11"/>
          </p:nvPr>
        </p:nvSpPr>
        <p:spPr/>
        <p:txBody>
          <a:bodyPr/>
          <a:lstStyle/>
          <a:p>
            <a:pPr>
              <a:defRPr/>
            </a:pPr>
            <a:endParaRPr lang="en-US"/>
          </a:p>
        </p:txBody>
      </p:sp>
      <p:sp>
        <p:nvSpPr>
          <p:cNvPr id="5" name="Nơi giữ chỗ cho Số hiệu Bản chiếu 4"/>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pPr>
              <a:defRPr/>
            </a:pPr>
            <a:endParaRPr lang="en-US"/>
          </a:p>
        </p:txBody>
      </p:sp>
      <p:sp>
        <p:nvSpPr>
          <p:cNvPr id="3" name="Nơi giữ chỗ cho Chân trang 2"/>
          <p:cNvSpPr>
            <a:spLocks noGrp="1"/>
          </p:cNvSpPr>
          <p:nvPr>
            <p:ph type="ftr" sz="quarter" idx="11"/>
          </p:nvPr>
        </p:nvSpPr>
        <p:spPr/>
        <p:txBody>
          <a:bodyPr/>
          <a:lstStyle/>
          <a:p>
            <a:pPr>
              <a:defRPr/>
            </a:pPr>
            <a:endParaRPr lang="en-US"/>
          </a:p>
        </p:txBody>
      </p:sp>
      <p:sp>
        <p:nvSpPr>
          <p:cNvPr id="4" name="Nơi giữ chỗ cho Số hiệu Bản chiếu 3"/>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pPr>
              <a:defRPr/>
            </a:pPr>
            <a:endParaRPr lang="en-US"/>
          </a:p>
        </p:txBody>
      </p:sp>
      <p:sp>
        <p:nvSpPr>
          <p:cNvPr id="6" name="Nơi giữ chỗ cho Chân trang 5"/>
          <p:cNvSpPr>
            <a:spLocks noGrp="1"/>
          </p:cNvSpPr>
          <p:nvPr>
            <p:ph type="ftr" sz="quarter" idx="11"/>
          </p:nvPr>
        </p:nvSpPr>
        <p:spPr/>
        <p:txBody>
          <a:bodyPr/>
          <a:lstStyle/>
          <a:p>
            <a:pPr>
              <a:defRPr/>
            </a:pPr>
            <a:endParaRPr lang="en-US"/>
          </a:p>
        </p:txBody>
      </p:sp>
      <p:sp>
        <p:nvSpPr>
          <p:cNvPr id="7" name="Nơi giữ chỗ cho Số hiệu Bản chiếu 6"/>
          <p:cNvSpPr>
            <a:spLocks noGrp="1"/>
          </p:cNvSpPr>
          <p:nvPr>
            <p:ph type="sldNum" sz="quarter" idx="12"/>
          </p:nvPr>
        </p:nvSpPr>
        <p:spPr/>
        <p:txBody>
          <a:bodyPr/>
          <a:lstStyle/>
          <a:p>
            <a:pPr>
              <a:defRPr/>
            </a:pPr>
            <a:fld id="{D169227B-9177-464B-8B76-EE707C36F3F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smtClean="0"/>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169227B-9177-464B-8B76-EE707C36F3F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WordArt 21"/>
          <p:cNvSpPr>
            <a:spLocks noChangeArrowheads="1" noChangeShapeType="1" noTextEdit="1"/>
          </p:cNvSpPr>
          <p:nvPr/>
        </p:nvSpPr>
        <p:spPr bwMode="auto">
          <a:xfrm>
            <a:off x="381000" y="2667000"/>
            <a:ext cx="8305800" cy="4267200"/>
          </a:xfrm>
          <a:prstGeom prst="rect">
            <a:avLst/>
          </a:prstGeom>
        </p:spPr>
        <p:txBody>
          <a:bodyPr wrap="none" fromWordArt="1">
            <a:prstTxWarp prst="textPlain">
              <a:avLst>
                <a:gd name="adj" fmla="val 50000"/>
              </a:avLst>
            </a:prstTxWarp>
          </a:bodyPr>
          <a:lstStyle/>
          <a:p>
            <a:pPr algn="ctr"/>
            <a:r>
              <a:rPr lang="en-US" sz="36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Khâu</a:t>
            </a:r>
            <a:r>
              <a:rPr lang="en-US" sz="36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thường</a:t>
            </a:r>
            <a:endParaRPr lang="vi-VN"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r>
              <a:rPr lang="vi-VN"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p>
          <a:p>
            <a:pPr algn="ctr"/>
            <a:endParaRPr lang="en-US"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4342" name="Group 8"/>
            <p:cNvGrpSpPr>
              <a:grpSpLocks/>
            </p:cNvGrpSpPr>
            <p:nvPr/>
          </p:nvGrpSpPr>
          <p:grpSpPr bwMode="auto">
            <a:xfrm>
              <a:off x="2271" y="8235"/>
              <a:ext cx="7240" cy="4540"/>
              <a:chOff x="2271" y="1135"/>
              <a:chExt cx="6248" cy="4540"/>
            </a:xfrm>
          </p:grpSpPr>
          <p:sp>
            <p:nvSpPr>
              <p:cNvPr id="14352"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4353"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4" name="Group 11"/>
              <p:cNvGrpSpPr>
                <a:grpSpLocks/>
              </p:cNvGrpSpPr>
              <p:nvPr/>
            </p:nvGrpSpPr>
            <p:grpSpPr bwMode="auto">
              <a:xfrm>
                <a:off x="2827" y="3531"/>
                <a:ext cx="5124" cy="113"/>
                <a:chOff x="2827" y="6134"/>
                <a:chExt cx="5124" cy="113"/>
              </a:xfrm>
            </p:grpSpPr>
            <p:sp>
              <p:nvSpPr>
                <p:cNvPr id="14355"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56"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57"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58"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59"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0"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1"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2"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3"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4"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3" name="Group 22"/>
            <p:cNvGrpSpPr>
              <a:grpSpLocks/>
            </p:cNvGrpSpPr>
            <p:nvPr/>
          </p:nvGrpSpPr>
          <p:grpSpPr bwMode="auto">
            <a:xfrm>
              <a:off x="1245" y="10575"/>
              <a:ext cx="7588" cy="2168"/>
              <a:chOff x="1245" y="10575"/>
              <a:chExt cx="7588" cy="2168"/>
            </a:xfrm>
          </p:grpSpPr>
          <p:sp>
            <p:nvSpPr>
              <p:cNvPr id="14344"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4345"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4346"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4347"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4348"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4349"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4350"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4351"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3200">
                <a:solidFill>
                  <a:srgbClr val="000099"/>
                </a:solidFill>
                <a:latin typeface="Times New Roman" pitchFamily="18"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3100">
                <a:solidFill>
                  <a:srgbClr val="000099"/>
                </a:solidFill>
                <a:latin typeface="Times New Roman" pitchFamily="18" charset="0"/>
              </a:rPr>
              <a:t>Mũi khâu tiếp theo xuống kim </a:t>
            </a:r>
            <a:r>
              <a:rPr lang="en-US" sz="3100" b="1">
                <a:solidFill>
                  <a:srgbClr val="000099"/>
                </a:solidFill>
                <a:latin typeface="Times New Roman" pitchFamily="18" charset="0"/>
              </a:rPr>
              <a:t>điểm 6</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7</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8</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9</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10</a:t>
            </a:r>
            <a:r>
              <a:rPr lang="en-US" sz="3100">
                <a:solidFill>
                  <a:srgbClr val="000099"/>
                </a:solidFill>
                <a:latin typeface="Times New Roman" pitchFamily="18" charset="0"/>
              </a:rPr>
              <a:t> và </a:t>
            </a:r>
            <a:r>
              <a:rPr lang="en-US" sz="3100" b="1">
                <a:solidFill>
                  <a:srgbClr val="000099"/>
                </a:solidFill>
                <a:latin typeface="Times New Roman" pitchFamily="18" charset="0"/>
              </a:rPr>
              <a:t>lên kim tại điểm bất kỳ</a:t>
            </a:r>
            <a:r>
              <a:rPr lang="en-US" sz="3100">
                <a:solidFill>
                  <a:srgbClr val="000099"/>
                </a:solidFill>
                <a:latin typeface="Times New Roman" pitchFamily="18" charset="0"/>
              </a:rPr>
              <a:t>. Sau đó, rút kim, kéo chỉ và vuốt đường chỉ cho mũi khâu thẳng.</a:t>
            </a:r>
          </a:p>
        </p:txBody>
      </p:sp>
      <p:sp>
        <p:nvSpPr>
          <p:cNvPr id="14341" name="Rectangle 33"/>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533400" y="3048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5369" name="Group 9"/>
            <p:cNvGrpSpPr>
              <a:grpSpLocks/>
            </p:cNvGrpSpPr>
            <p:nvPr/>
          </p:nvGrpSpPr>
          <p:grpSpPr bwMode="auto">
            <a:xfrm>
              <a:off x="1932" y="1245"/>
              <a:ext cx="7240" cy="4540"/>
              <a:chOff x="2271" y="1135"/>
              <a:chExt cx="6248" cy="4540"/>
            </a:xfrm>
          </p:grpSpPr>
          <p:sp>
            <p:nvSpPr>
              <p:cNvPr id="15381"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5382"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5383" name="Group 12"/>
              <p:cNvGrpSpPr>
                <a:grpSpLocks/>
              </p:cNvGrpSpPr>
              <p:nvPr/>
            </p:nvGrpSpPr>
            <p:grpSpPr bwMode="auto">
              <a:xfrm>
                <a:off x="2827" y="3531"/>
                <a:ext cx="5124" cy="113"/>
                <a:chOff x="2827" y="6134"/>
                <a:chExt cx="5124" cy="113"/>
              </a:xfrm>
            </p:grpSpPr>
            <p:sp>
              <p:nvSpPr>
                <p:cNvPr id="15384"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5385"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5386"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5387"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5388"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5389"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5390"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5391"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5392"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5393"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5370" name="Group 23"/>
            <p:cNvGrpSpPr>
              <a:grpSpLocks/>
            </p:cNvGrpSpPr>
            <p:nvPr/>
          </p:nvGrpSpPr>
          <p:grpSpPr bwMode="auto">
            <a:xfrm>
              <a:off x="2093" y="3698"/>
              <a:ext cx="6424" cy="2040"/>
              <a:chOff x="2093" y="3698"/>
              <a:chExt cx="6424" cy="2040"/>
            </a:xfrm>
          </p:grpSpPr>
          <p:sp>
            <p:nvSpPr>
              <p:cNvPr id="15371"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5372"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5373"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5374"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5375"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5376" name="Group 29"/>
              <p:cNvGrpSpPr>
                <a:grpSpLocks/>
              </p:cNvGrpSpPr>
              <p:nvPr/>
            </p:nvGrpSpPr>
            <p:grpSpPr bwMode="auto">
              <a:xfrm>
                <a:off x="2093" y="3705"/>
                <a:ext cx="4395" cy="2033"/>
                <a:chOff x="2093" y="3705"/>
                <a:chExt cx="4395" cy="2033"/>
              </a:xfrm>
            </p:grpSpPr>
            <p:sp>
              <p:nvSpPr>
                <p:cNvPr id="15377"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5378"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5379"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5380"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273050"/>
            <a:ext cx="5715000" cy="523220"/>
          </a:xfrm>
          <a:prstGeom prst="rect">
            <a:avLst/>
          </a:prstGeom>
          <a:noFill/>
          <a:ln w="9525">
            <a:noFill/>
            <a:miter lim="800000"/>
            <a:headEnd/>
            <a:tailEnd/>
          </a:ln>
        </p:spPr>
        <p:txBody>
          <a:bodyPr>
            <a:spAutoFit/>
          </a:bodyPr>
          <a:lstStyle/>
          <a:p>
            <a:pPr>
              <a:buFont typeface="Wingdings" pitchFamily="2" charset="2"/>
              <a:buChar char="v"/>
            </a:pP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Kết</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thúc</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đường</a:t>
            </a:r>
            <a:r>
              <a:rPr lang="en-US" sz="2800" b="1" dirty="0">
                <a:solidFill>
                  <a:schemeClr val="tx2"/>
                </a:solidFill>
                <a:latin typeface="Times New Roman" pitchFamily="18" charset="0"/>
              </a:rPr>
              <a:t> </a:t>
            </a:r>
            <a:r>
              <a:rPr lang="en-US" sz="2800" b="1" dirty="0" err="1">
                <a:solidFill>
                  <a:schemeClr val="tx2"/>
                </a:solidFill>
                <a:latin typeface="Times New Roman" pitchFamily="18" charset="0"/>
              </a:rPr>
              <a:t>khâu</a:t>
            </a:r>
            <a:endParaRPr lang="en-US" sz="2800" b="1" dirty="0">
              <a:solidFill>
                <a:schemeClr val="tx2"/>
              </a:solidFill>
              <a:latin typeface="Times New Roman" pitchFamily="18" charset="0"/>
            </a:endParaRPr>
          </a:p>
        </p:txBody>
      </p:sp>
      <p:grpSp>
        <p:nvGrpSpPr>
          <p:cNvPr id="2" name="Group 7"/>
          <p:cNvGrpSpPr>
            <a:grpSpLocks/>
          </p:cNvGrpSpPr>
          <p:nvPr/>
        </p:nvGrpSpPr>
        <p:grpSpPr bwMode="auto">
          <a:xfrm>
            <a:off x="304800" y="762000"/>
            <a:ext cx="6294438" cy="2882900"/>
            <a:chOff x="1130" y="11641"/>
            <a:chExt cx="9912" cy="4540"/>
          </a:xfrm>
        </p:grpSpPr>
        <p:grpSp>
          <p:nvGrpSpPr>
            <p:cNvPr id="16414" name="Group 8"/>
            <p:cNvGrpSpPr>
              <a:grpSpLocks/>
            </p:cNvGrpSpPr>
            <p:nvPr/>
          </p:nvGrpSpPr>
          <p:grpSpPr bwMode="auto">
            <a:xfrm>
              <a:off x="1130" y="11641"/>
              <a:ext cx="9912" cy="4540"/>
              <a:chOff x="1130" y="11641"/>
              <a:chExt cx="9912" cy="4540"/>
            </a:xfrm>
          </p:grpSpPr>
          <p:grpSp>
            <p:nvGrpSpPr>
              <p:cNvPr id="16417" name="Group 9"/>
              <p:cNvGrpSpPr>
                <a:grpSpLocks/>
              </p:cNvGrpSpPr>
              <p:nvPr/>
            </p:nvGrpSpPr>
            <p:grpSpPr bwMode="auto">
              <a:xfrm>
                <a:off x="1130" y="11641"/>
                <a:ext cx="7946" cy="4540"/>
                <a:chOff x="1247" y="11189"/>
                <a:chExt cx="7946" cy="4540"/>
              </a:xfrm>
            </p:grpSpPr>
            <p:sp>
              <p:nvSpPr>
                <p:cNvPr id="16421" name="Rectangle 10"/>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22" name="Group 11"/>
                <p:cNvGrpSpPr>
                  <a:grpSpLocks/>
                </p:cNvGrpSpPr>
                <p:nvPr/>
              </p:nvGrpSpPr>
              <p:grpSpPr bwMode="auto">
                <a:xfrm>
                  <a:off x="1923" y="13616"/>
                  <a:ext cx="6738" cy="285"/>
                  <a:chOff x="1989" y="10713"/>
                  <a:chExt cx="6738" cy="285"/>
                </a:xfrm>
              </p:grpSpPr>
              <p:grpSp>
                <p:nvGrpSpPr>
                  <p:cNvPr id="16423" name="Group 12"/>
                  <p:cNvGrpSpPr>
                    <a:grpSpLocks/>
                  </p:cNvGrpSpPr>
                  <p:nvPr/>
                </p:nvGrpSpPr>
                <p:grpSpPr bwMode="auto">
                  <a:xfrm>
                    <a:off x="2607" y="10767"/>
                    <a:ext cx="6120" cy="0"/>
                    <a:chOff x="2607" y="10767"/>
                    <a:chExt cx="6120" cy="0"/>
                  </a:xfrm>
                </p:grpSpPr>
                <p:sp>
                  <p:nvSpPr>
                    <p:cNvPr id="16427"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28"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29"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30"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31"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24" name="Group 18"/>
                  <p:cNvGrpSpPr>
                    <a:grpSpLocks/>
                  </p:cNvGrpSpPr>
                  <p:nvPr/>
                </p:nvGrpSpPr>
                <p:grpSpPr bwMode="auto">
                  <a:xfrm>
                    <a:off x="1989" y="10713"/>
                    <a:ext cx="113" cy="285"/>
                    <a:chOff x="1959" y="10427"/>
                    <a:chExt cx="113" cy="285"/>
                  </a:xfrm>
                </p:grpSpPr>
                <p:sp>
                  <p:nvSpPr>
                    <p:cNvPr id="16425"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26"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418" name="Group 21"/>
              <p:cNvGrpSpPr>
                <a:grpSpLocks/>
              </p:cNvGrpSpPr>
              <p:nvPr/>
            </p:nvGrpSpPr>
            <p:grpSpPr bwMode="auto">
              <a:xfrm>
                <a:off x="5018" y="11641"/>
                <a:ext cx="6024" cy="1243"/>
                <a:chOff x="5018" y="11641"/>
                <a:chExt cx="6024" cy="1243"/>
              </a:xfrm>
            </p:grpSpPr>
            <p:sp>
              <p:nvSpPr>
                <p:cNvPr id="16419"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6420"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6415"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6416"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6395" name="Group 47"/>
            <p:cNvGrpSpPr>
              <a:grpSpLocks/>
            </p:cNvGrpSpPr>
            <p:nvPr/>
          </p:nvGrpSpPr>
          <p:grpSpPr bwMode="auto">
            <a:xfrm>
              <a:off x="1791" y="198"/>
              <a:ext cx="7946" cy="4540"/>
              <a:chOff x="1247" y="11189"/>
              <a:chExt cx="7946" cy="4540"/>
            </a:xfrm>
          </p:grpSpPr>
          <p:sp>
            <p:nvSpPr>
              <p:cNvPr id="16403"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04" name="Group 49"/>
              <p:cNvGrpSpPr>
                <a:grpSpLocks/>
              </p:cNvGrpSpPr>
              <p:nvPr/>
            </p:nvGrpSpPr>
            <p:grpSpPr bwMode="auto">
              <a:xfrm>
                <a:off x="1923" y="13616"/>
                <a:ext cx="6738" cy="285"/>
                <a:chOff x="1989" y="10713"/>
                <a:chExt cx="6738" cy="285"/>
              </a:xfrm>
            </p:grpSpPr>
            <p:grpSp>
              <p:nvGrpSpPr>
                <p:cNvPr id="16405" name="Group 50"/>
                <p:cNvGrpSpPr>
                  <a:grpSpLocks/>
                </p:cNvGrpSpPr>
                <p:nvPr/>
              </p:nvGrpSpPr>
              <p:grpSpPr bwMode="auto">
                <a:xfrm>
                  <a:off x="2607" y="10767"/>
                  <a:ext cx="6120" cy="0"/>
                  <a:chOff x="2607" y="10767"/>
                  <a:chExt cx="6120" cy="0"/>
                </a:xfrm>
              </p:grpSpPr>
              <p:sp>
                <p:nvSpPr>
                  <p:cNvPr id="16409"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10"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11"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12"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13"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06" name="Group 56"/>
                <p:cNvGrpSpPr>
                  <a:grpSpLocks/>
                </p:cNvGrpSpPr>
                <p:nvPr/>
              </p:nvGrpSpPr>
              <p:grpSpPr bwMode="auto">
                <a:xfrm>
                  <a:off x="1989" y="10713"/>
                  <a:ext cx="113" cy="285"/>
                  <a:chOff x="1959" y="10427"/>
                  <a:chExt cx="113" cy="285"/>
                </a:xfrm>
              </p:grpSpPr>
              <p:sp>
                <p:nvSpPr>
                  <p:cNvPr id="16407"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08"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396" name="Group 59"/>
            <p:cNvGrpSpPr>
              <a:grpSpLocks/>
            </p:cNvGrpSpPr>
            <p:nvPr/>
          </p:nvGrpSpPr>
          <p:grpSpPr bwMode="auto">
            <a:xfrm>
              <a:off x="5468" y="1102"/>
              <a:ext cx="5861" cy="3464"/>
              <a:chOff x="5468" y="1102"/>
              <a:chExt cx="5861" cy="3464"/>
            </a:xfrm>
          </p:grpSpPr>
          <p:sp>
            <p:nvSpPr>
              <p:cNvPr id="16397"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6398"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6399" name="Group 62"/>
              <p:cNvGrpSpPr>
                <a:grpSpLocks/>
              </p:cNvGrpSpPr>
              <p:nvPr/>
            </p:nvGrpSpPr>
            <p:grpSpPr bwMode="auto">
              <a:xfrm>
                <a:off x="5468" y="3136"/>
                <a:ext cx="5861" cy="1195"/>
                <a:chOff x="5242" y="4183"/>
                <a:chExt cx="5861" cy="1195"/>
              </a:xfrm>
            </p:grpSpPr>
            <p:sp>
              <p:nvSpPr>
                <p:cNvPr id="16401"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6402"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6400"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519112"/>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3200">
                <a:solidFill>
                  <a:srgbClr val="000099"/>
                </a:solidFill>
                <a:latin typeface="Times New Roman" pitchFamily="18" charset="0"/>
              </a:rPr>
              <a:t>Ta nút chỉ đường khâu như thế nào?</a:t>
            </a:r>
          </a:p>
        </p:txBody>
      </p:sp>
      <p:sp>
        <p:nvSpPr>
          <p:cNvPr id="71754" name="Text Box 74"/>
          <p:cNvSpPr txBox="1">
            <a:spLocks noChangeArrowheads="1"/>
          </p:cNvSpPr>
          <p:nvPr/>
        </p:nvSpPr>
        <p:spPr bwMode="auto">
          <a:xfrm>
            <a:off x="5486400" y="366713"/>
            <a:ext cx="3505200" cy="3748087"/>
          </a:xfrm>
          <a:prstGeom prst="rect">
            <a:avLst/>
          </a:prstGeom>
          <a:noFill/>
          <a:ln w="9525">
            <a:noFill/>
            <a:miter lim="800000"/>
            <a:headEnd/>
            <a:tailEnd/>
          </a:ln>
        </p:spPr>
        <p:txBody>
          <a:bodyPr>
            <a:spAutoFit/>
          </a:bodyPr>
          <a:lstStyle/>
          <a:p>
            <a:pPr algn="just"/>
            <a:r>
              <a:rPr lang="en-US" sz="3200">
                <a:solidFill>
                  <a:srgbClr val="000099"/>
                </a:solidFill>
                <a:latin typeface="Times New Roman" pitchFamily="18" charset="0"/>
              </a:rPr>
              <a:t>Nút chỉ bằng cách lật vải,luồn kim qua mũi khâu và nút chỉ tạo thành vòng chỉ, luồn kim qua vòng chỉ và nút chặt. </a:t>
            </a:r>
          </a:p>
          <a:p>
            <a:pPr>
              <a:spcBef>
                <a:spcPct val="50000"/>
              </a:spcBef>
            </a:pPr>
            <a:endParaRPr lang="en-US" sz="3200">
              <a:solidFill>
                <a:srgbClr val="000099"/>
              </a:solidFill>
              <a:latin typeface="Times New Roman" pitchFamily="18"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3200">
                <a:solidFill>
                  <a:srgbClr val="006600"/>
                </a:solidFill>
                <a:latin typeface="Times New Roman" pitchFamily="18" charset="0"/>
              </a:rPr>
              <a:t>Khâu lại mũi và nút chỉ đường khâu khi kết thúc đường khâu có tác dụng gì?</a:t>
            </a:r>
          </a:p>
          <a:p>
            <a:pPr algn="ctr"/>
            <a:endParaRPr lang="en-US" sz="3200">
              <a:latin typeface="Times New Roman" pitchFamily="18"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7413"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7414" name="Group 8"/>
            <p:cNvGrpSpPr>
              <a:grpSpLocks/>
            </p:cNvGrpSpPr>
            <p:nvPr/>
          </p:nvGrpSpPr>
          <p:grpSpPr bwMode="auto">
            <a:xfrm>
              <a:off x="2040" y="8701"/>
              <a:ext cx="6810" cy="0"/>
              <a:chOff x="1929" y="6015"/>
              <a:chExt cx="6810" cy="0"/>
            </a:xfrm>
          </p:grpSpPr>
          <p:sp>
            <p:nvSpPr>
              <p:cNvPr id="17415"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7416"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7417"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7418"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7419"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7420"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7421"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7422"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513138"/>
          </a:xfrm>
          <a:prstGeom prst="rect">
            <a:avLst/>
          </a:prstGeom>
          <a:solidFill>
            <a:schemeClr val="bg1"/>
          </a:solidFill>
          <a:ln w="9525">
            <a:solidFill>
              <a:srgbClr val="006600"/>
            </a:solidFill>
            <a:miter lim="800000"/>
            <a:headEnd/>
            <a:tailEnd/>
          </a:ln>
        </p:spPr>
        <p:txBody>
          <a:bodyPr>
            <a:spAutoFit/>
          </a:bodyPr>
          <a:lstStyle/>
          <a:p>
            <a:r>
              <a:rPr lang="en-US" sz="3200">
                <a:solidFill>
                  <a:srgbClr val="006600"/>
                </a:solidFill>
                <a:latin typeface="Times New Roman" pitchFamily="18" charset="0"/>
              </a:rPr>
              <a:t>Những điều cần lưu ý:</a:t>
            </a:r>
          </a:p>
          <a:p>
            <a:r>
              <a:rPr lang="en-US" sz="3200">
                <a:solidFill>
                  <a:srgbClr val="006600"/>
                </a:solidFill>
                <a:latin typeface="Times New Roman" pitchFamily="18" charset="0"/>
              </a:rPr>
              <a:t>+ Khâu từ phải sang trái (nếu thuận tay phải), khâu từ trái sang phải (nếu thuận tay trái).</a:t>
            </a:r>
          </a:p>
          <a:p>
            <a:r>
              <a:rPr lang="en-US" sz="3200">
                <a:solidFill>
                  <a:srgbClr val="006600"/>
                </a:solidFill>
                <a:latin typeface="Times New Roman" pitchFamily="18" charset="0"/>
              </a:rPr>
              <a:t>+ Khi khâu đưa phần vải có đường dấu lên, và lên xuống nhịp nhàng với sự lên xuống nhịp nhàng của kim.</a:t>
            </a:r>
          </a:p>
          <a:p>
            <a:r>
              <a:rPr lang="en-US" sz="3200">
                <a:solidFill>
                  <a:srgbClr val="006600"/>
                </a:solidFill>
                <a:latin typeface="Times New Roman" pitchFamily="18" charset="0"/>
              </a:rPr>
              <a:t>+ Dùng kéo cắt chỉ sau khi khâu.</a:t>
            </a:r>
          </a:p>
        </p:txBody>
      </p:sp>
      <p:sp>
        <p:nvSpPr>
          <p:cNvPr id="17412"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ctrTitle"/>
          </p:nvPr>
        </p:nvSpPr>
        <p:spPr>
          <a:xfrm>
            <a:off x="685800" y="381000"/>
            <a:ext cx="8077200" cy="609600"/>
          </a:xfrm>
          <a:noFill/>
          <a:extLst/>
        </p:spPr>
        <p:txBody>
          <a:bodyPr>
            <a:normAutofit fontScale="90000"/>
          </a:bodyPr>
          <a:lstStyle/>
          <a:p>
            <a:pPr algn="just" eaLnBrk="1" hangingPunct="1"/>
            <a:r>
              <a:rPr lang="en-US" sz="3600" dirty="0" err="1" smtClean="0">
                <a:effectLst/>
                <a:latin typeface="Times New Roman" pitchFamily="18" charset="0"/>
              </a:rPr>
              <a:t>Hoạt</a:t>
            </a:r>
            <a:r>
              <a:rPr lang="en-US" sz="3600" dirty="0" smtClean="0">
                <a:effectLst/>
                <a:latin typeface="Times New Roman" pitchFamily="18" charset="0"/>
              </a:rPr>
              <a:t> </a:t>
            </a:r>
            <a:r>
              <a:rPr lang="en-US" sz="3600" dirty="0" err="1" smtClean="0">
                <a:effectLst/>
                <a:latin typeface="Times New Roman" pitchFamily="18" charset="0"/>
              </a:rPr>
              <a:t>động</a:t>
            </a:r>
            <a:r>
              <a:rPr lang="en-US" sz="3600" dirty="0" smtClean="0">
                <a:effectLst/>
                <a:latin typeface="Times New Roman" pitchFamily="18" charset="0"/>
              </a:rPr>
              <a:t> 3: </a:t>
            </a:r>
            <a:r>
              <a:rPr lang="en-US" sz="3600" b="0" dirty="0" err="1" smtClean="0">
                <a:effectLst/>
                <a:latin typeface="Times New Roman" pitchFamily="18" charset="0"/>
              </a:rPr>
              <a:t>Học</a:t>
            </a:r>
            <a:r>
              <a:rPr lang="en-US" sz="3600" b="0" dirty="0" smtClean="0">
                <a:effectLst/>
                <a:latin typeface="Times New Roman" pitchFamily="18" charset="0"/>
              </a:rPr>
              <a:t> </a:t>
            </a:r>
            <a:r>
              <a:rPr lang="en-US" sz="3600" b="0" dirty="0" err="1" smtClean="0">
                <a:effectLst/>
                <a:latin typeface="Times New Roman" pitchFamily="18" charset="0"/>
              </a:rPr>
              <a:t>sinh</a:t>
            </a:r>
            <a:r>
              <a:rPr lang="en-US" sz="3600" b="0" dirty="0" smtClean="0">
                <a:effectLst/>
                <a:latin typeface="Times New Roman" pitchFamily="18" charset="0"/>
              </a:rPr>
              <a:t> </a:t>
            </a:r>
            <a:r>
              <a:rPr lang="en-US" sz="3600" b="0" dirty="0" err="1" smtClean="0">
                <a:effectLst/>
                <a:latin typeface="Times New Roman" pitchFamily="18" charset="0"/>
              </a:rPr>
              <a:t>thực</a:t>
            </a:r>
            <a:r>
              <a:rPr lang="en-US" sz="3600" b="0" dirty="0" smtClean="0">
                <a:effectLst/>
                <a:latin typeface="Times New Roman" pitchFamily="18" charset="0"/>
              </a:rPr>
              <a:t> </a:t>
            </a:r>
            <a:r>
              <a:rPr lang="en-US" sz="3600" b="0" dirty="0" err="1" smtClean="0">
                <a:effectLst/>
                <a:latin typeface="Times New Roman" pitchFamily="18" charset="0"/>
              </a:rPr>
              <a:t>hành</a:t>
            </a:r>
            <a:r>
              <a:rPr lang="en-US" sz="3600" b="0" dirty="0" smtClean="0">
                <a:effectLst/>
                <a:latin typeface="Times New Roman" pitchFamily="18" charset="0"/>
              </a:rPr>
              <a:t>.</a:t>
            </a:r>
          </a:p>
        </p:txBody>
      </p:sp>
      <p:sp>
        <p:nvSpPr>
          <p:cNvPr id="75794" name="AutoShape 18"/>
          <p:cNvSpPr>
            <a:spLocks noChangeArrowheads="1"/>
          </p:cNvSpPr>
          <p:nvPr/>
        </p:nvSpPr>
        <p:spPr bwMode="auto">
          <a:xfrm>
            <a:off x="1295400" y="1524000"/>
            <a:ext cx="7162800" cy="2819400"/>
          </a:xfrm>
          <a:prstGeom prst="cloudCallout">
            <a:avLst>
              <a:gd name="adj1" fmla="val -38653"/>
              <a:gd name="adj2" fmla="val 60921"/>
            </a:avLst>
          </a:prstGeom>
          <a:solidFill>
            <a:srgbClr val="FFFF00"/>
          </a:solidFill>
          <a:ln w="9525">
            <a:solidFill>
              <a:srgbClr val="000099"/>
            </a:solidFill>
            <a:round/>
            <a:headEnd/>
            <a:tailEnd/>
          </a:ln>
        </p:spPr>
        <p:txBody>
          <a:bodyPr/>
          <a:lstStyle/>
          <a:p>
            <a:pPr algn="ctr"/>
            <a:r>
              <a:rPr lang="en-US" sz="3600">
                <a:solidFill>
                  <a:srgbClr val="000099"/>
                </a:solidFill>
                <a:latin typeface="Times New Roman" pitchFamily="18" charset="0"/>
              </a:rPr>
              <a:t>Để khâu thường ta thực hiện bao nhiêu bước? Đó là những bước nào?</a:t>
            </a:r>
            <a:r>
              <a:rPr lang="en-US" sz="3200">
                <a:solidFill>
                  <a:srgbClr val="000099"/>
                </a:solidFill>
                <a:latin typeface="Times New Roman" pitchFamily="18" charset="0"/>
              </a:rPr>
              <a:t> </a:t>
            </a:r>
          </a:p>
        </p:txBody>
      </p:sp>
      <p:sp>
        <p:nvSpPr>
          <p:cNvPr id="75797" name="AutoShape 21"/>
          <p:cNvSpPr>
            <a:spLocks noChangeArrowheads="1"/>
          </p:cNvSpPr>
          <p:nvPr/>
        </p:nvSpPr>
        <p:spPr bwMode="auto">
          <a:xfrm>
            <a:off x="685800" y="2057400"/>
            <a:ext cx="8001000" cy="2895600"/>
          </a:xfrm>
          <a:prstGeom prst="wedgeRoundRectCallout">
            <a:avLst>
              <a:gd name="adj1" fmla="val 11130"/>
              <a:gd name="adj2" fmla="val -16065"/>
              <a:gd name="adj3" fmla="val 16667"/>
            </a:avLst>
          </a:prstGeom>
          <a:solidFill>
            <a:srgbClr val="FFFF00"/>
          </a:solidFill>
          <a:ln w="9525">
            <a:solidFill>
              <a:srgbClr val="000099"/>
            </a:solidFill>
            <a:miter lim="800000"/>
            <a:headEnd/>
            <a:tailEnd/>
          </a:ln>
        </p:spPr>
        <p:txBody>
          <a:bodyPr/>
          <a:lstStyle/>
          <a:p>
            <a:r>
              <a:rPr lang="en-US" sz="3600" dirty="0">
                <a:solidFill>
                  <a:srgbClr val="000099"/>
                </a:solidFill>
                <a:latin typeface="Times New Roman" pitchFamily="18" charset="0"/>
              </a:rPr>
              <a:t>- </a:t>
            </a:r>
            <a:r>
              <a:rPr lang="en-US" sz="3600" dirty="0" err="1">
                <a:solidFill>
                  <a:srgbClr val="000099"/>
                </a:solidFill>
                <a:latin typeface="Times New Roman" pitchFamily="18" charset="0"/>
              </a:rPr>
              <a:t>Để</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khâu</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thường</a:t>
            </a:r>
            <a:r>
              <a:rPr lang="en-US" sz="3600" dirty="0">
                <a:solidFill>
                  <a:srgbClr val="000099"/>
                </a:solidFill>
                <a:latin typeface="Times New Roman" pitchFamily="18" charset="0"/>
              </a:rPr>
              <a:t> ta </a:t>
            </a:r>
            <a:r>
              <a:rPr lang="en-US" sz="3600" dirty="0" err="1">
                <a:solidFill>
                  <a:srgbClr val="000099"/>
                </a:solidFill>
                <a:latin typeface="Times New Roman" pitchFamily="18" charset="0"/>
              </a:rPr>
              <a:t>thực</a:t>
            </a:r>
            <a:r>
              <a:rPr lang="en-US" sz="3600" dirty="0">
                <a:solidFill>
                  <a:srgbClr val="000099"/>
                </a:solidFill>
                <a:latin typeface="Times New Roman" pitchFamily="18" charset="0"/>
              </a:rPr>
              <a:t> </a:t>
            </a:r>
            <a:r>
              <a:rPr lang="en-US" sz="3600" dirty="0" err="1">
                <a:solidFill>
                  <a:srgbClr val="000099"/>
                </a:solidFill>
                <a:latin typeface="Times New Roman" pitchFamily="18" charset="0"/>
              </a:rPr>
              <a:t>hiện</a:t>
            </a:r>
            <a:r>
              <a:rPr lang="en-US" sz="3600" dirty="0">
                <a:solidFill>
                  <a:srgbClr val="000099"/>
                </a:solidFill>
                <a:latin typeface="Times New Roman" pitchFamily="18" charset="0"/>
              </a:rPr>
              <a:t> 2 </a:t>
            </a:r>
            <a:r>
              <a:rPr lang="en-US" sz="3600" dirty="0" err="1">
                <a:solidFill>
                  <a:srgbClr val="000099"/>
                </a:solidFill>
                <a:latin typeface="Times New Roman" pitchFamily="18" charset="0"/>
              </a:rPr>
              <a:t>bước</a:t>
            </a:r>
            <a:r>
              <a:rPr lang="en-US" sz="3600" dirty="0">
                <a:solidFill>
                  <a:srgbClr val="000099"/>
                </a:solidFill>
                <a:latin typeface="Times New Roman" pitchFamily="18" charset="0"/>
              </a:rPr>
              <a:t>:</a:t>
            </a:r>
            <a:endParaRPr lang="en-US" sz="3600" i="1" dirty="0">
              <a:solidFill>
                <a:srgbClr val="000099"/>
              </a:solidFill>
              <a:latin typeface="Times New Roman" pitchFamily="18" charset="0"/>
            </a:endParaRPr>
          </a:p>
          <a:p>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Bước</a:t>
            </a:r>
            <a:r>
              <a:rPr lang="en-US" sz="3600" i="1" dirty="0">
                <a:solidFill>
                  <a:srgbClr val="000099"/>
                </a:solidFill>
                <a:latin typeface="Times New Roman" pitchFamily="18" charset="0"/>
              </a:rPr>
              <a:t> 1: </a:t>
            </a:r>
            <a:r>
              <a:rPr lang="en-US" sz="3600" i="1" dirty="0" err="1">
                <a:solidFill>
                  <a:srgbClr val="000099"/>
                </a:solidFill>
                <a:latin typeface="Times New Roman" pitchFamily="18" charset="0"/>
              </a:rPr>
              <a:t>Vạch</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dấu</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đường</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khâu</a:t>
            </a:r>
            <a:r>
              <a:rPr lang="en-US" sz="3600" i="1" dirty="0">
                <a:solidFill>
                  <a:srgbClr val="000099"/>
                </a:solidFill>
                <a:latin typeface="Times New Roman" pitchFamily="18" charset="0"/>
              </a:rPr>
              <a:t>.</a:t>
            </a:r>
          </a:p>
          <a:p>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Bước</a:t>
            </a:r>
            <a:r>
              <a:rPr lang="en-US" sz="3600" i="1" dirty="0">
                <a:solidFill>
                  <a:srgbClr val="000099"/>
                </a:solidFill>
                <a:latin typeface="Times New Roman" pitchFamily="18" charset="0"/>
              </a:rPr>
              <a:t> 2: </a:t>
            </a:r>
            <a:r>
              <a:rPr lang="en-US" sz="3600" i="1" dirty="0" err="1">
                <a:solidFill>
                  <a:srgbClr val="000099"/>
                </a:solidFill>
                <a:latin typeface="Times New Roman" pitchFamily="18" charset="0"/>
              </a:rPr>
              <a:t>Khâu</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các</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mũi</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khâu</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theo</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đường</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vạch</a:t>
            </a:r>
            <a:r>
              <a:rPr lang="en-US" sz="3600" i="1" dirty="0">
                <a:solidFill>
                  <a:srgbClr val="000099"/>
                </a:solidFill>
                <a:latin typeface="Times New Roman" pitchFamily="18" charset="0"/>
              </a:rPr>
              <a:t> </a:t>
            </a:r>
            <a:r>
              <a:rPr lang="en-US" sz="3600" i="1" dirty="0" err="1">
                <a:solidFill>
                  <a:srgbClr val="000099"/>
                </a:solidFill>
                <a:latin typeface="Times New Roman" pitchFamily="18" charset="0"/>
              </a:rPr>
              <a:t>dấu</a:t>
            </a:r>
            <a:r>
              <a:rPr lang="en-US" sz="3600" i="1" dirty="0">
                <a:solidFill>
                  <a:srgbClr val="000099"/>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794"/>
                                        </p:tgtEl>
                                        <p:attrNameLst>
                                          <p:attrName>style.visibility</p:attrName>
                                        </p:attrNameLst>
                                      </p:cBhvr>
                                      <p:to>
                                        <p:strVal val="visible"/>
                                      </p:to>
                                    </p:set>
                                    <p:animEffect transition="in" filter="box(in)">
                                      <p:cBhvr>
                                        <p:cTn id="7" dur="500"/>
                                        <p:tgtEl>
                                          <p:spTgt spid="75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5794"/>
                                        </p:tgtEl>
                                      </p:cBhvr>
                                    </p:animEffect>
                                    <p:set>
                                      <p:cBhvr>
                                        <p:cTn id="12" dur="1" fill="hold">
                                          <p:stCondLst>
                                            <p:cond delay="499"/>
                                          </p:stCondLst>
                                        </p:cTn>
                                        <p:tgtEl>
                                          <p:spTgt spid="7579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97"/>
                                        </p:tgtEl>
                                        <p:attrNameLst>
                                          <p:attrName>style.visibility</p:attrName>
                                        </p:attrNameLst>
                                      </p:cBhvr>
                                      <p:to>
                                        <p:strVal val="visible"/>
                                      </p:to>
                                    </p:set>
                                    <p:animEffect transition="in" filter="box(in)">
                                      <p:cBhvr>
                                        <p:cTn id="17" dur="500"/>
                                        <p:tgtEl>
                                          <p:spTgt spid="75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4" grpId="0" animBg="1"/>
      <p:bldP spid="75794" grpId="1" animBg="1"/>
      <p:bldP spid="7579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Text Box 7"/>
          <p:cNvSpPr txBox="1">
            <a:spLocks noChangeArrowheads="1"/>
          </p:cNvSpPr>
          <p:nvPr/>
        </p:nvSpPr>
        <p:spPr bwMode="auto">
          <a:xfrm>
            <a:off x="228600" y="152400"/>
            <a:ext cx="8763000" cy="6427787"/>
          </a:xfrm>
          <a:prstGeom prst="rect">
            <a:avLst/>
          </a:prstGeom>
          <a:noFill/>
          <a:ln w="9525">
            <a:noFill/>
            <a:miter lim="800000"/>
            <a:headEnd/>
            <a:tailEnd/>
          </a:ln>
        </p:spPr>
        <p:txBody>
          <a:bodyPr>
            <a:spAutoFit/>
          </a:bodyPr>
          <a:lstStyle/>
          <a:p>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 </a:t>
            </a:r>
            <a:r>
              <a:rPr lang="en-US" sz="3200" dirty="0" err="1">
                <a:latin typeface="Times New Roman" pitchFamily="18" charset="0"/>
              </a:rPr>
              <a:t>chức</a:t>
            </a: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nhóm</a:t>
            </a:r>
            <a:r>
              <a:rPr lang="en-US" sz="3200" dirty="0">
                <a:latin typeface="Times New Roman" pitchFamily="18" charset="0"/>
              </a:rPr>
              <a:t> </a:t>
            </a:r>
            <a:r>
              <a:rPr lang="en-US" sz="3200" dirty="0" err="1">
                <a:latin typeface="Times New Roman" pitchFamily="18" charset="0"/>
              </a:rPr>
              <a:t>đôi</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Kiểm</a:t>
            </a:r>
            <a:r>
              <a:rPr lang="en-US" sz="3200" dirty="0">
                <a:latin typeface="Times New Roman" pitchFamily="18" charset="0"/>
              </a:rPr>
              <a:t> </a:t>
            </a:r>
            <a:r>
              <a:rPr lang="en-US" sz="3200" dirty="0" err="1">
                <a:latin typeface="Times New Roman" pitchFamily="18" charset="0"/>
              </a:rPr>
              <a:t>tra</a:t>
            </a:r>
            <a:r>
              <a:rPr lang="en-US" sz="3200" dirty="0">
                <a:latin typeface="Times New Roman" pitchFamily="18" charset="0"/>
              </a:rPr>
              <a:t> </a:t>
            </a:r>
            <a:r>
              <a:rPr lang="en-US" sz="3200" dirty="0" err="1">
                <a:latin typeface="Times New Roman" pitchFamily="18" charset="0"/>
              </a:rPr>
              <a:t>sự</a:t>
            </a:r>
            <a:r>
              <a:rPr lang="en-US" sz="3200" dirty="0">
                <a:latin typeface="Times New Roman" pitchFamily="18" charset="0"/>
              </a:rPr>
              <a:t> </a:t>
            </a:r>
            <a:r>
              <a:rPr lang="en-US" sz="3200" dirty="0" err="1">
                <a:latin typeface="Times New Roman" pitchFamily="18" charset="0"/>
              </a:rPr>
              <a:t>chuẩn</a:t>
            </a:r>
            <a:r>
              <a:rPr lang="en-US" sz="3200" dirty="0">
                <a:latin typeface="Times New Roman" pitchFamily="18" charset="0"/>
              </a:rPr>
              <a:t> </a:t>
            </a:r>
            <a:r>
              <a:rPr lang="en-US" sz="3200" dirty="0" err="1">
                <a:latin typeface="Times New Roman" pitchFamily="18" charset="0"/>
              </a:rPr>
              <a:t>bị</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a:t>
            </a:r>
            <a:r>
              <a:rPr lang="en-US" sz="3200" dirty="0" err="1">
                <a:latin typeface="Times New Roman" pitchFamily="18" charset="0"/>
              </a:rPr>
              <a:t>học</a:t>
            </a:r>
            <a:r>
              <a:rPr lang="en-US" sz="3200" dirty="0">
                <a:latin typeface="Times New Roman" pitchFamily="18" charset="0"/>
              </a:rPr>
              <a:t> </a:t>
            </a:r>
            <a:r>
              <a:rPr lang="en-US" sz="3200" dirty="0" err="1">
                <a:latin typeface="Times New Roman" pitchFamily="18" charset="0"/>
              </a:rPr>
              <a:t>sinh</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Tiêu</a:t>
            </a:r>
            <a:r>
              <a:rPr lang="en-US" sz="3200" dirty="0">
                <a:latin typeface="Times New Roman" pitchFamily="18" charset="0"/>
              </a:rPr>
              <a:t> </a:t>
            </a:r>
            <a:r>
              <a:rPr lang="en-US" sz="3200" dirty="0" err="1">
                <a:latin typeface="Times New Roman" pitchFamily="18" charset="0"/>
              </a:rPr>
              <a:t>chí</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a:t>
            </a:r>
            <a:endParaRPr lang="en-US" sz="3200" b="1" i="1" dirty="0">
              <a:latin typeface="Times New Roman" pitchFamily="18" charset="0"/>
            </a:endParaRP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cách</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cạnh</a:t>
            </a:r>
            <a:r>
              <a:rPr lang="en-US" sz="3200" b="1" i="1" dirty="0">
                <a:latin typeface="Times New Roman" pitchFamily="18" charset="0"/>
              </a:rPr>
              <a:t> </a:t>
            </a:r>
            <a:r>
              <a:rPr lang="en-US" sz="3200" b="1" i="1" dirty="0" err="1">
                <a:latin typeface="Times New Roman" pitchFamily="18" charset="0"/>
              </a:rPr>
              <a:t>dài</a:t>
            </a:r>
            <a:r>
              <a:rPr lang="en-US" sz="3200" b="1" i="1" dirty="0">
                <a:latin typeface="Times New Roman" pitchFamily="18" charset="0"/>
              </a:rPr>
              <a:t> </a:t>
            </a:r>
            <a:r>
              <a:rPr lang="en-US" sz="3200" b="1" i="1" dirty="0" err="1">
                <a:latin typeface="Times New Roman" pitchFamily="18" charset="0"/>
              </a:rPr>
              <a:t>của</a:t>
            </a:r>
            <a:r>
              <a:rPr lang="en-US" sz="3200" b="1" i="1" dirty="0">
                <a:latin typeface="Times New Roman" pitchFamily="18" charset="0"/>
              </a:rPr>
              <a:t> </a:t>
            </a:r>
            <a:r>
              <a:rPr lang="en-US" sz="3200" b="1" i="1" dirty="0" err="1">
                <a:latin typeface="Times New Roman" pitchFamily="18" charset="0"/>
              </a:rPr>
              <a:t>mảnh</a:t>
            </a:r>
            <a:r>
              <a:rPr lang="en-US" sz="3200" b="1" i="1" dirty="0">
                <a:latin typeface="Times New Roman" pitchFamily="18" charset="0"/>
              </a:rPr>
              <a:t> </a:t>
            </a:r>
            <a:r>
              <a:rPr lang="en-US" sz="3200" b="1" i="1" dirty="0" err="1">
                <a:latin typeface="Times New Roman" pitchFamily="18" charset="0"/>
              </a:rPr>
              <a:t>vải</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mũi</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tương</a:t>
            </a:r>
            <a:r>
              <a:rPr lang="en-US" sz="3200" b="1" i="1" dirty="0">
                <a:latin typeface="Times New Roman" pitchFamily="18" charset="0"/>
              </a:rPr>
              <a:t> </a:t>
            </a:r>
            <a:r>
              <a:rPr lang="en-US" sz="3200" b="1" i="1" dirty="0" err="1">
                <a:latin typeface="Times New Roman" pitchFamily="18" charset="0"/>
              </a:rPr>
              <a:t>đối</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bằng</a:t>
            </a:r>
            <a:r>
              <a:rPr lang="en-US" sz="3200" b="1" i="1" dirty="0">
                <a:latin typeface="Times New Roman" pitchFamily="18" charset="0"/>
              </a:rPr>
              <a:t> </a:t>
            </a:r>
            <a:r>
              <a:rPr lang="en-US" sz="3200" b="1" i="1" dirty="0" err="1">
                <a:latin typeface="Times New Roman" pitchFamily="18" charset="0"/>
              </a:rPr>
              <a:t>nhau</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theo</a:t>
            </a: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không</a:t>
            </a:r>
            <a:r>
              <a:rPr lang="en-US" sz="3200" b="1" i="1" dirty="0">
                <a:latin typeface="Times New Roman" pitchFamily="18" charset="0"/>
              </a:rPr>
              <a:t> </a:t>
            </a:r>
            <a:r>
              <a:rPr lang="en-US" sz="3200" b="1" i="1" dirty="0" err="1">
                <a:latin typeface="Times New Roman" pitchFamily="18" charset="0"/>
              </a:rPr>
              <a:t>bị</a:t>
            </a:r>
            <a:r>
              <a:rPr lang="en-US" sz="3200" b="1" i="1" dirty="0">
                <a:latin typeface="Times New Roman" pitchFamily="18" charset="0"/>
              </a:rPr>
              <a:t> </a:t>
            </a:r>
            <a:r>
              <a:rPr lang="en-US" sz="3200" b="1" i="1" dirty="0" err="1">
                <a:latin typeface="Times New Roman" pitchFamily="18" charset="0"/>
              </a:rPr>
              <a:t>dúm</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Thực</a:t>
            </a:r>
            <a:r>
              <a:rPr lang="en-US" sz="3200" b="1" i="1" dirty="0">
                <a:latin typeface="Times New Roman" pitchFamily="18" charset="0"/>
              </a:rPr>
              <a:t> </a:t>
            </a:r>
            <a:r>
              <a:rPr lang="en-US" sz="3200" b="1" i="1" dirty="0" err="1">
                <a:latin typeface="Times New Roman" pitchFamily="18" charset="0"/>
              </a:rPr>
              <a:t>hiện</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quy</a:t>
            </a:r>
            <a:r>
              <a:rPr lang="en-US" sz="3200" b="1" i="1" dirty="0">
                <a:latin typeface="Times New Roman" pitchFamily="18" charset="0"/>
              </a:rPr>
              <a:t> </a:t>
            </a:r>
            <a:r>
              <a:rPr lang="en-US" sz="3200" b="1" i="1" dirty="0" err="1">
                <a:latin typeface="Times New Roman" pitchFamily="18" charset="0"/>
              </a:rPr>
              <a:t>trình</a:t>
            </a: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bước</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thường</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Hoàn</a:t>
            </a:r>
            <a:r>
              <a:rPr lang="en-US" sz="3200" b="1" i="1" dirty="0">
                <a:latin typeface="Times New Roman" pitchFamily="18" charset="0"/>
              </a:rPr>
              <a:t> </a:t>
            </a:r>
            <a:r>
              <a:rPr lang="en-US" sz="3200" b="1" i="1" dirty="0" err="1">
                <a:latin typeface="Times New Roman" pitchFamily="18" charset="0"/>
              </a:rPr>
              <a:t>thành</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thời</a:t>
            </a:r>
            <a:r>
              <a:rPr lang="en-US" sz="3200" b="1" i="1" dirty="0">
                <a:latin typeface="Times New Roman" pitchFamily="18" charset="0"/>
              </a:rPr>
              <a:t> </a:t>
            </a:r>
            <a:r>
              <a:rPr lang="en-US" sz="3200" b="1" i="1" dirty="0" err="1">
                <a:latin typeface="Times New Roman" pitchFamily="18" charset="0"/>
              </a:rPr>
              <a:t>gian</a:t>
            </a:r>
            <a:r>
              <a:rPr lang="en-US" sz="3200" b="1" i="1" dirty="0">
                <a:latin typeface="Times New Roman" pitchFamily="18" charset="0"/>
              </a:rPr>
              <a:t>.</a:t>
            </a:r>
            <a:endParaRPr lang="en-US" sz="3200" dirty="0">
              <a:latin typeface="Times New Roman" pitchFamily="18" charset="0"/>
            </a:endParaRPr>
          </a:p>
          <a:p>
            <a:pPr>
              <a:buFont typeface="Wingdings" pitchFamily="2" charset="2"/>
              <a:buNone/>
            </a:pP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15 – 17 </a:t>
            </a:r>
            <a:r>
              <a:rPr lang="en-US" sz="3200" dirty="0" err="1">
                <a:latin typeface="Times New Roman" pitchFamily="18" charset="0"/>
              </a:rPr>
              <a:t>phút</a:t>
            </a:r>
            <a:r>
              <a:rPr lang="en-US" sz="3200" dirty="0">
                <a:latin typeface="Times New Roman" pitchFamily="18" charset="0"/>
              </a:rPr>
              <a:t>.</a:t>
            </a:r>
          </a:p>
          <a:p>
            <a:pPr>
              <a:buFont typeface="Wingdings" pitchFamily="2" charset="2"/>
              <a:buNone/>
            </a:pPr>
            <a:r>
              <a:rPr lang="en-US" sz="3200" dirty="0">
                <a:latin typeface="Times New Roman" pitchFamily="18" charset="0"/>
              </a:rPr>
              <a:t>+ </a:t>
            </a:r>
            <a:r>
              <a:rPr lang="en-US" sz="3200" dirty="0" err="1">
                <a:latin typeface="Times New Roman" pitchFamily="18" charset="0"/>
              </a:rPr>
              <a:t>Trình</a:t>
            </a:r>
            <a:r>
              <a:rPr lang="en-US" sz="3200" dirty="0">
                <a:latin typeface="Times New Roman" pitchFamily="18" charset="0"/>
              </a:rPr>
              <a:t> </a:t>
            </a:r>
            <a:r>
              <a:rPr lang="en-US" sz="3200" dirty="0" err="1">
                <a:latin typeface="Times New Roman" pitchFamily="18" charset="0"/>
              </a:rPr>
              <a:t>bày</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Nhận</a:t>
            </a:r>
            <a:r>
              <a:rPr lang="en-US" sz="3200" dirty="0">
                <a:latin typeface="Times New Roman" pitchFamily="18" charset="0"/>
              </a:rPr>
              <a:t> </a:t>
            </a:r>
            <a:r>
              <a:rPr lang="en-US" sz="3200" dirty="0" err="1">
                <a:latin typeface="Times New Roman" pitchFamily="18" charset="0"/>
              </a:rPr>
              <a:t>xét</a:t>
            </a:r>
            <a:r>
              <a:rPr lang="en-US" sz="3200" dirty="0">
                <a:latin typeface="Times New Roman" pitchFamily="18" charset="0"/>
              </a:rPr>
              <a:t> </a:t>
            </a:r>
            <a:r>
              <a:rPr lang="en-US" sz="3200" dirty="0" err="1">
                <a:latin typeface="Times New Roman" pitchFamily="18" charset="0"/>
              </a:rPr>
              <a:t>và</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endParaRPr lang="en-US"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wheel(4)">
                                      <p:cBhvr>
                                        <p:cTn id="7" dur="20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905000" y="2667000"/>
            <a:ext cx="5181600" cy="914400"/>
          </a:xfrm>
          <a:prstGeom prst="rect">
            <a:avLst/>
          </a:prstGeom>
        </p:spPr>
        <p:txBody>
          <a:bodyPr wrap="none" fromWordArt="1">
            <a:prstTxWarp prst="textPlain">
              <a:avLst>
                <a:gd name="adj" fmla="val 50000"/>
              </a:avLst>
            </a:prstTxWarp>
          </a:bodyPr>
          <a:lstStyle/>
          <a:p>
            <a:pPr algn="ctr"/>
            <a:r>
              <a:rPr lang="en-US" sz="3600" kern="10">
                <a:ln w="19050">
                  <a:solidFill>
                    <a:srgbClr val="FF0000"/>
                  </a:solidFill>
                  <a:round/>
                  <a:headEnd/>
                  <a:tailEnd/>
                </a:ln>
                <a:solidFill>
                  <a:srgbClr val="FF00FF"/>
                </a:solidFill>
                <a:effectLst>
                  <a:outerShdw dist="35921" dir="2700000" algn="ctr" rotWithShape="0">
                    <a:srgbClr val="990000"/>
                  </a:outerShdw>
                </a:effectLst>
                <a:latin typeface="VNI-Cooper"/>
              </a:rPr>
              <a:t>DAËN DOØ</a:t>
            </a: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609600" y="685800"/>
            <a:ext cx="7696200" cy="838200"/>
          </a:xfrm>
          <a:prstGeom prst="rect">
            <a:avLst/>
          </a:prstGeom>
          <a:noFill/>
          <a:ln w="9525">
            <a:noFill/>
            <a:miter lim="800000"/>
            <a:headEnd/>
            <a:tailEnd/>
          </a:ln>
        </p:spPr>
        <p:txBody>
          <a:bodyPr/>
          <a:lstStyle/>
          <a:p>
            <a:pPr algn="ctr" eaLnBrk="1" hangingPunct="1"/>
            <a:r>
              <a:rPr lang="en-US" sz="4000" b="1" dirty="0" smtClean="0">
                <a:solidFill>
                  <a:srgbClr val="0000FF"/>
                </a:solidFill>
                <a:latin typeface="Times New Roman" pitchFamily="18" charset="0"/>
              </a:rPr>
              <a:t> </a:t>
            </a:r>
            <a:r>
              <a:rPr lang="en-US" sz="4000" b="1" dirty="0">
                <a:solidFill>
                  <a:srgbClr val="0000FF"/>
                </a:solidFill>
                <a:latin typeface="Times New Roman" pitchFamily="18" charset="0"/>
              </a:rPr>
              <a:t>KHÂU THƯỜNG </a:t>
            </a:r>
          </a:p>
          <a:p>
            <a:pPr eaLnBrk="1" hangingPunct="1"/>
            <a:endParaRPr lang="en-US" sz="4000" dirty="0">
              <a:latin typeface="Times New Roman" pitchFamily="18" charset="0"/>
            </a:endParaRPr>
          </a:p>
        </p:txBody>
      </p:sp>
      <p:grpSp>
        <p:nvGrpSpPr>
          <p:cNvPr id="2" name="Group 6"/>
          <p:cNvGrpSpPr>
            <a:grpSpLocks/>
          </p:cNvGrpSpPr>
          <p:nvPr/>
        </p:nvGrpSpPr>
        <p:grpSpPr bwMode="auto">
          <a:xfrm>
            <a:off x="685800" y="1752600"/>
            <a:ext cx="7924800" cy="4724400"/>
            <a:chOff x="1358" y="6669"/>
            <a:chExt cx="7946" cy="4540"/>
          </a:xfrm>
        </p:grpSpPr>
        <p:sp>
          <p:nvSpPr>
            <p:cNvPr id="4102"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4103" name="Group 8"/>
            <p:cNvGrpSpPr>
              <a:grpSpLocks/>
            </p:cNvGrpSpPr>
            <p:nvPr/>
          </p:nvGrpSpPr>
          <p:grpSpPr bwMode="auto">
            <a:xfrm>
              <a:off x="2040" y="8701"/>
              <a:ext cx="6810" cy="0"/>
              <a:chOff x="1929" y="6015"/>
              <a:chExt cx="6810" cy="0"/>
            </a:xfrm>
          </p:grpSpPr>
          <p:sp>
            <p:nvSpPr>
              <p:cNvPr id="4104"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4105"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4106"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4107"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4108"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4109"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4110"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4111"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ox(in)">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bằng nhau</a:t>
            </a:r>
          </a:p>
        </p:txBody>
      </p:sp>
      <p:sp>
        <p:nvSpPr>
          <p:cNvPr id="7172" name="Rectangle 6"/>
          <p:cNvSpPr>
            <a:spLocks noGrp="1" noChangeArrowheads="1"/>
          </p:cNvSpPr>
          <p:nvPr>
            <p:ph type="ctrTitle"/>
          </p:nvPr>
        </p:nvSpPr>
        <p:spPr>
          <a:xfrm>
            <a:off x="457200" y="381000"/>
            <a:ext cx="8077200" cy="914400"/>
          </a:xfrm>
          <a:noFill/>
          <a:extLst/>
        </p:spPr>
        <p:txBody>
          <a:bodyPr>
            <a:noAutofit/>
          </a:bodyPr>
          <a:lstStyle/>
          <a:p>
            <a:pPr algn="just" eaLnBrk="1" hangingPunct="1"/>
            <a:r>
              <a:rPr lang="en-US" sz="2400" b="1" dirty="0" smtClean="0">
                <a:effectLst/>
                <a:latin typeface="Times New Roman" pitchFamily="18" charset="0"/>
              </a:rPr>
              <a:t>     </a:t>
            </a:r>
            <a:r>
              <a:rPr lang="en-US" sz="2400" b="1" dirty="0" err="1" smtClean="0">
                <a:effectLst/>
                <a:latin typeface="Times New Roman" pitchFamily="18" charset="0"/>
              </a:rPr>
              <a:t>Hoạt</a:t>
            </a:r>
            <a:r>
              <a:rPr lang="en-US" sz="2400" b="1" dirty="0" smtClean="0">
                <a:effectLst/>
                <a:latin typeface="Times New Roman" pitchFamily="18" charset="0"/>
              </a:rPr>
              <a:t> </a:t>
            </a:r>
            <a:r>
              <a:rPr lang="en-US" sz="2400" b="1" dirty="0" err="1" smtClean="0">
                <a:effectLst/>
                <a:latin typeface="Times New Roman" pitchFamily="18" charset="0"/>
              </a:rPr>
              <a:t>động</a:t>
            </a:r>
            <a:r>
              <a:rPr lang="en-US" sz="2400" b="1" dirty="0" smtClean="0">
                <a:effectLst/>
                <a:latin typeface="Times New Roman" pitchFamily="18" charset="0"/>
              </a:rPr>
              <a:t> 1: </a:t>
            </a:r>
            <a:r>
              <a:rPr lang="en-US" sz="2400" b="1" dirty="0" err="1" smtClean="0">
                <a:effectLst/>
                <a:latin typeface="Times New Roman" pitchFamily="18" charset="0"/>
              </a:rPr>
              <a:t>Hướng</a:t>
            </a:r>
            <a:r>
              <a:rPr lang="en-US" sz="2400" b="1" dirty="0" smtClean="0">
                <a:effectLst/>
                <a:latin typeface="Times New Roman" pitchFamily="18" charset="0"/>
              </a:rPr>
              <a:t> </a:t>
            </a:r>
            <a:r>
              <a:rPr lang="en-US" sz="2400" b="1" dirty="0" err="1" smtClean="0">
                <a:effectLst/>
                <a:latin typeface="Times New Roman" pitchFamily="18" charset="0"/>
              </a:rPr>
              <a:t>dẫn</a:t>
            </a:r>
            <a:r>
              <a:rPr lang="en-US" sz="2400" b="1" dirty="0" smtClean="0">
                <a:effectLst/>
                <a:latin typeface="Times New Roman" pitchFamily="18" charset="0"/>
              </a:rPr>
              <a:t> </a:t>
            </a:r>
            <a:r>
              <a:rPr lang="en-US" sz="2400" b="1" dirty="0" err="1" smtClean="0">
                <a:effectLst/>
                <a:latin typeface="Times New Roman" pitchFamily="18" charset="0"/>
              </a:rPr>
              <a:t>học</a:t>
            </a:r>
            <a:r>
              <a:rPr lang="en-US" sz="2400" b="1" dirty="0" smtClean="0">
                <a:effectLst/>
                <a:latin typeface="Times New Roman" pitchFamily="18" charset="0"/>
              </a:rPr>
              <a:t> </a:t>
            </a:r>
            <a:r>
              <a:rPr lang="en-US" sz="2400" b="1" dirty="0" err="1" smtClean="0">
                <a:effectLst/>
                <a:latin typeface="Times New Roman" pitchFamily="18" charset="0"/>
              </a:rPr>
              <a:t>sinh</a:t>
            </a:r>
            <a:r>
              <a:rPr lang="en-US" sz="2400" b="1" dirty="0" smtClean="0">
                <a:effectLst/>
                <a:latin typeface="Times New Roman" pitchFamily="18" charset="0"/>
              </a:rPr>
              <a:t> </a:t>
            </a:r>
            <a:r>
              <a:rPr lang="en-US" sz="2400" b="1" dirty="0" err="1" smtClean="0">
                <a:effectLst/>
                <a:latin typeface="Times New Roman" pitchFamily="18" charset="0"/>
              </a:rPr>
              <a:t>quan</a:t>
            </a:r>
            <a:r>
              <a:rPr lang="en-US" sz="2400" b="1" dirty="0" smtClean="0">
                <a:effectLst/>
                <a:latin typeface="Times New Roman" pitchFamily="18" charset="0"/>
              </a:rPr>
              <a:t> </a:t>
            </a:r>
            <a:r>
              <a:rPr lang="en-US" sz="2400" b="1" dirty="0" err="1" smtClean="0">
                <a:effectLst/>
                <a:latin typeface="Times New Roman" pitchFamily="18" charset="0"/>
              </a:rPr>
              <a:t>sát</a:t>
            </a:r>
            <a:r>
              <a:rPr lang="en-US" sz="2400" b="1" dirty="0" smtClean="0">
                <a:effectLst/>
                <a:latin typeface="Times New Roman" pitchFamily="18" charset="0"/>
              </a:rPr>
              <a:t> </a:t>
            </a:r>
            <a:r>
              <a:rPr lang="en-US" sz="2400" b="1" dirty="0" err="1" smtClean="0">
                <a:effectLst/>
                <a:latin typeface="Times New Roman" pitchFamily="18" charset="0"/>
              </a:rPr>
              <a:t>và</a:t>
            </a:r>
            <a:r>
              <a:rPr lang="en-US" sz="2400" b="1" dirty="0" smtClean="0">
                <a:effectLst/>
                <a:latin typeface="Times New Roman" pitchFamily="18" charset="0"/>
              </a:rPr>
              <a:t> </a:t>
            </a:r>
            <a:r>
              <a:rPr lang="en-US" sz="2400" b="1" dirty="0" err="1" smtClean="0">
                <a:effectLst/>
                <a:latin typeface="Times New Roman" pitchFamily="18" charset="0"/>
              </a:rPr>
              <a:t>nhận</a:t>
            </a:r>
            <a:r>
              <a:rPr lang="en-US" sz="2400" b="1" dirty="0" smtClean="0">
                <a:effectLst/>
                <a:latin typeface="Times New Roman" pitchFamily="18" charset="0"/>
              </a:rPr>
              <a:t> </a:t>
            </a:r>
            <a:r>
              <a:rPr lang="en-US" sz="2400" b="1" dirty="0" err="1" smtClean="0">
                <a:effectLst/>
                <a:latin typeface="Times New Roman" pitchFamily="18" charset="0"/>
              </a:rPr>
              <a:t>xét</a:t>
            </a:r>
            <a:r>
              <a:rPr lang="en-US" sz="2400" b="1" dirty="0" smtClean="0">
                <a:effectLst/>
                <a:latin typeface="Times New Roman" pitchFamily="18" charset="0"/>
              </a:rPr>
              <a:t> </a:t>
            </a:r>
            <a:r>
              <a:rPr lang="en-US" sz="2400" b="1" dirty="0" err="1" smtClean="0">
                <a:effectLst/>
                <a:latin typeface="Times New Roman" pitchFamily="18" charset="0"/>
              </a:rPr>
              <a:t>mũi</a:t>
            </a:r>
            <a:r>
              <a:rPr lang="en-US" sz="2400" b="1" dirty="0" smtClean="0">
                <a:effectLst/>
                <a:latin typeface="Times New Roman" pitchFamily="18" charset="0"/>
              </a:rPr>
              <a:t> </a:t>
            </a:r>
            <a:r>
              <a:rPr lang="en-US" sz="2400" b="1" dirty="0" err="1" smtClean="0">
                <a:effectLst/>
                <a:latin typeface="Times New Roman" pitchFamily="18" charset="0"/>
              </a:rPr>
              <a:t>khâu</a:t>
            </a:r>
            <a:r>
              <a:rPr lang="en-US" sz="2400" b="1" dirty="0" smtClean="0">
                <a:effectLst/>
                <a:latin typeface="Times New Roman" pitchFamily="18" charset="0"/>
              </a:rPr>
              <a:t> </a:t>
            </a:r>
            <a:r>
              <a:rPr lang="en-US" sz="2400" b="1" dirty="0" err="1" smtClean="0">
                <a:effectLst/>
                <a:latin typeface="Times New Roman" pitchFamily="18" charset="0"/>
              </a:rPr>
              <a:t>thường</a:t>
            </a:r>
            <a:r>
              <a:rPr lang="en-US" sz="2400" b="1" dirty="0" smtClean="0">
                <a:effectLst/>
              </a:rPr>
              <a:t> </a:t>
            </a:r>
          </a:p>
        </p:txBody>
      </p:sp>
      <p:grpSp>
        <p:nvGrpSpPr>
          <p:cNvPr id="2" name="Group 7"/>
          <p:cNvGrpSpPr>
            <a:grpSpLocks/>
          </p:cNvGrpSpPr>
          <p:nvPr/>
        </p:nvGrpSpPr>
        <p:grpSpPr bwMode="auto">
          <a:xfrm>
            <a:off x="304800" y="1447800"/>
            <a:ext cx="3810000" cy="2286000"/>
            <a:chOff x="1358" y="6669"/>
            <a:chExt cx="7946" cy="4540"/>
          </a:xfrm>
        </p:grpSpPr>
        <p:sp>
          <p:nvSpPr>
            <p:cNvPr id="7199"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200" name="Group 9"/>
            <p:cNvGrpSpPr>
              <a:grpSpLocks/>
            </p:cNvGrpSpPr>
            <p:nvPr/>
          </p:nvGrpSpPr>
          <p:grpSpPr bwMode="auto">
            <a:xfrm>
              <a:off x="2040" y="8701"/>
              <a:ext cx="6810" cy="0"/>
              <a:chOff x="1929" y="6015"/>
              <a:chExt cx="6810" cy="0"/>
            </a:xfrm>
          </p:grpSpPr>
          <p:sp>
            <p:nvSpPr>
              <p:cNvPr id="7201"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202"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203"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204"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205"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206"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207"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208"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7185"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186" name="Group 20"/>
            <p:cNvGrpSpPr>
              <a:grpSpLocks/>
            </p:cNvGrpSpPr>
            <p:nvPr/>
          </p:nvGrpSpPr>
          <p:grpSpPr bwMode="auto">
            <a:xfrm>
              <a:off x="2383" y="3291"/>
              <a:ext cx="6810" cy="263"/>
              <a:chOff x="1471" y="3053"/>
              <a:chExt cx="6810" cy="263"/>
            </a:xfrm>
          </p:grpSpPr>
          <p:grpSp>
            <p:nvGrpSpPr>
              <p:cNvPr id="7187" name="Group 21"/>
              <p:cNvGrpSpPr>
                <a:grpSpLocks/>
              </p:cNvGrpSpPr>
              <p:nvPr/>
            </p:nvGrpSpPr>
            <p:grpSpPr bwMode="auto">
              <a:xfrm>
                <a:off x="1471" y="3279"/>
                <a:ext cx="6810" cy="0"/>
                <a:chOff x="1929" y="6015"/>
                <a:chExt cx="6810" cy="0"/>
              </a:xfrm>
            </p:grpSpPr>
            <p:sp>
              <p:nvSpPr>
                <p:cNvPr id="7191"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192"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193"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194"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195"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196"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197"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198"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7188" name="Group 30"/>
              <p:cNvGrpSpPr>
                <a:grpSpLocks/>
              </p:cNvGrpSpPr>
              <p:nvPr/>
            </p:nvGrpSpPr>
            <p:grpSpPr bwMode="auto">
              <a:xfrm>
                <a:off x="1471" y="3053"/>
                <a:ext cx="113" cy="263"/>
                <a:chOff x="1402" y="2827"/>
                <a:chExt cx="113" cy="263"/>
              </a:xfrm>
            </p:grpSpPr>
            <p:sp>
              <p:nvSpPr>
                <p:cNvPr id="7189"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7190"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600">
                <a:solidFill>
                  <a:schemeClr val="bg1"/>
                </a:solidFill>
                <a:latin typeface="Times New Roman" pitchFamily="18" charset="0"/>
              </a:rPr>
              <a:t>Khoảng cách giữa các</a:t>
            </a:r>
            <a:r>
              <a:rPr lang="en-US" sz="4000">
                <a:solidFill>
                  <a:schemeClr val="bg1"/>
                </a:solidFill>
                <a:latin typeface="Times New Roman" pitchFamily="18" charset="0"/>
              </a:rPr>
              <a:t> </a:t>
            </a:r>
            <a:r>
              <a:rPr lang="en-US" sz="3600">
                <a:solidFill>
                  <a:schemeClr val="bg1"/>
                </a:solidFill>
                <a:latin typeface="Times New Roman" pitchFamily="18" charset="0"/>
              </a:rPr>
              <a:t>mũi</a:t>
            </a:r>
            <a:r>
              <a:rPr lang="en-US" sz="4000">
                <a:solidFill>
                  <a:schemeClr val="bg1"/>
                </a:solidFill>
                <a:latin typeface="Times New Roman" pitchFamily="18" charset="0"/>
              </a:rPr>
              <a:t> </a:t>
            </a:r>
            <a:r>
              <a:rPr lang="en-US" sz="3600">
                <a:solidFill>
                  <a:schemeClr val="bg1"/>
                </a:solidFill>
                <a:latin typeface="Times New Roman" pitchFamily="18" charset="0"/>
              </a:rPr>
              <a:t>khâu ở hai mặt đường</a:t>
            </a:r>
            <a:r>
              <a:rPr lang="en-US" sz="4000">
                <a:solidFill>
                  <a:schemeClr val="bg1"/>
                </a:solidFill>
                <a:latin typeface="Times New Roman" pitchFamily="18" charset="0"/>
              </a:rPr>
              <a:t> </a:t>
            </a:r>
            <a:r>
              <a:rPr lang="en-US" sz="3600">
                <a:solidFill>
                  <a:schemeClr val="bg1"/>
                </a:solidFill>
                <a:latin typeface="Times New Roman" pitchFamily="18" charset="0"/>
              </a:rPr>
              <a:t>khâu như thế</a:t>
            </a:r>
            <a:r>
              <a:rPr lang="en-US" sz="4000">
                <a:solidFill>
                  <a:schemeClr val="bg1"/>
                </a:solidFill>
                <a:latin typeface="Times New Roman" pitchFamily="18" charset="0"/>
              </a:rPr>
              <a:t> </a:t>
            </a:r>
            <a:r>
              <a:rPr lang="en-US" sz="3600">
                <a:solidFill>
                  <a:schemeClr val="bg1"/>
                </a:solidFill>
                <a:latin typeface="Times New Roman" pitchFamily="18" charset="0"/>
              </a:rPr>
              <a:t>nào?</a:t>
            </a:r>
            <a:r>
              <a:rPr lang="en-US" sz="4000">
                <a:solidFill>
                  <a:schemeClr val="bg1"/>
                </a:solidFill>
                <a:latin typeface="Times New Roman" pitchFamily="18" charset="0"/>
              </a:rPr>
              <a:t> </a:t>
            </a:r>
            <a:endParaRPr lang="en-US" sz="3600">
              <a:solidFill>
                <a:schemeClr val="bg1"/>
              </a:solidFill>
              <a:latin typeface="Times New Roman" pitchFamily="18"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600">
                <a:solidFill>
                  <a:schemeClr val="bg1"/>
                </a:solidFill>
                <a:latin typeface="Times New Roman" pitchFamily="18"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600">
                <a:latin typeface="Times New Roman" pitchFamily="18" charset="0"/>
              </a:rPr>
              <a:t>   </a:t>
            </a:r>
            <a:r>
              <a:rPr lang="en-US" sz="3600">
                <a:solidFill>
                  <a:srgbClr val="000099"/>
                </a:solidFill>
                <a:latin typeface="Times New Roman" pitchFamily="18" charset="0"/>
              </a:rPr>
              <a:t>+ Đường khâu ở mặt trái và mặt phải giống </a:t>
            </a:r>
          </a:p>
          <a:p>
            <a:pPr algn="just"/>
            <a:r>
              <a:rPr lang="en-US" sz="3600">
                <a:solidFill>
                  <a:srgbClr val="000099"/>
                </a:solidFill>
                <a:latin typeface="Times New Roman" pitchFamily="18" charset="0"/>
              </a:rPr>
              <a:t>nhau.</a:t>
            </a:r>
          </a:p>
          <a:p>
            <a:pPr algn="just"/>
            <a:r>
              <a:rPr lang="en-US" sz="3600">
                <a:solidFill>
                  <a:srgbClr val="000099"/>
                </a:solidFill>
                <a:latin typeface="Times New Roman" pitchFamily="18" charset="0"/>
              </a:rPr>
              <a:t>   + Các mũi khâu cách đều nhau và dài bằng</a:t>
            </a:r>
          </a:p>
          <a:p>
            <a:pPr algn="just"/>
            <a:r>
              <a:rPr lang="en-US" sz="3600">
                <a:solidFill>
                  <a:srgbClr val="000099"/>
                </a:solidFill>
                <a:latin typeface="Times New Roman" pitchFamily="18" charset="0"/>
              </a:rPr>
              <a:t> nhau ở hai mặt trái và mặt phải của vải.</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a) Mặt phải đường khâu</a:t>
            </a:r>
          </a:p>
        </p:txBody>
      </p:sp>
      <p:sp>
        <p:nvSpPr>
          <p:cNvPr id="39982" name="Text Box 46"/>
          <p:cNvSpPr txBox="1">
            <a:spLocks noChangeArrowheads="1"/>
          </p:cNvSpPr>
          <p:nvPr/>
        </p:nvSpPr>
        <p:spPr bwMode="auto">
          <a:xfrm>
            <a:off x="53340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 Mặt trái đường khâu</a:t>
            </a:r>
          </a:p>
        </p:txBody>
      </p:sp>
      <p:sp>
        <p:nvSpPr>
          <p:cNvPr id="7184"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381000" y="0"/>
            <a:ext cx="8191500" cy="990600"/>
          </a:xfrm>
          <a:noFill/>
          <a:extLst/>
        </p:spPr>
        <p:txBody>
          <a:bodyPr>
            <a:normAutofit fontScale="90000"/>
          </a:bodyPr>
          <a:lstStyle/>
          <a:p>
            <a:pPr algn="just" eaLnBrk="1" hangingPunct="1">
              <a:buFont typeface="Wingdings" pitchFamily="2" charset="2"/>
              <a:buChar char="v"/>
            </a:pPr>
            <a:r>
              <a:rPr lang="en-US" sz="3200" smtClean="0">
                <a:effectLst/>
                <a:latin typeface="Times New Roman" pitchFamily="18" charset="0"/>
              </a:rPr>
              <a:t> Hướng dẫn học sinh thực hiện một số thao tác khâu cơ bản.</a:t>
            </a:r>
          </a:p>
        </p:txBody>
      </p:sp>
      <p:sp>
        <p:nvSpPr>
          <p:cNvPr id="49157" name="Rectangle 5"/>
          <p:cNvSpPr>
            <a:spLocks noGrp="1" noChangeArrowheads="1"/>
          </p:cNvSpPr>
          <p:nvPr>
            <p:ph type="subTitle" idx="1"/>
          </p:nvPr>
        </p:nvSpPr>
        <p:spPr>
          <a:xfrm>
            <a:off x="228600" y="3962400"/>
            <a:ext cx="8686800" cy="2438400"/>
          </a:xfrm>
        </p:spPr>
        <p:txBody>
          <a:bodyPr>
            <a:normAutofit lnSpcReduction="10000"/>
          </a:bodyPr>
          <a:lstStyle/>
          <a:p>
            <a:pPr algn="l" eaLnBrk="1" hangingPunct="1">
              <a:lnSpc>
                <a:spcPct val="80000"/>
              </a:lnSpc>
            </a:pPr>
            <a:r>
              <a:rPr lang="en-US" sz="2800" b="0" smtClean="0">
                <a:effectLst/>
                <a:latin typeface="Times New Roman" pitchFamily="18" charset="0"/>
              </a:rPr>
              <a:t>- Một số điểm lưu ý khi cầm vải,  cầm kim :</a:t>
            </a:r>
          </a:p>
          <a:p>
            <a:pPr algn="l" eaLnBrk="1" hangingPunct="1">
              <a:lnSpc>
                <a:spcPct val="80000"/>
              </a:lnSpc>
            </a:pPr>
            <a:r>
              <a:rPr lang="en-US" sz="2800" b="0" smtClean="0">
                <a:effectLst/>
                <a:latin typeface="Times New Roman" pitchFamily="18" charset="0"/>
              </a:rPr>
              <a:t> + Lòng bàn tay cầm vải hướng lên trên, ngón tay trỏ nằm cách chổ lên kim khoảng 1cm. Ngón cái đè xuống đầu ngón trỏ đúng vào đường vạch dấu để giữ chặt vải.</a:t>
            </a:r>
          </a:p>
          <a:p>
            <a:pPr algn="l" eaLnBrk="1" hangingPunct="1">
              <a:lnSpc>
                <a:spcPct val="80000"/>
              </a:lnSpc>
            </a:pPr>
            <a:r>
              <a:rPr lang="en-US" sz="2800" b="0" smtClean="0">
                <a:effectLst/>
                <a:latin typeface="Times New Roman" pitchFamily="18" charset="0"/>
              </a:rPr>
              <a:t> + Tay cầm kim cầm vừa phải, không cầm quá chặt hay quá lỏng sẽ khó khâu.</a:t>
            </a:r>
          </a:p>
          <a:p>
            <a:pPr algn="l" eaLnBrk="1" hangingPunct="1">
              <a:lnSpc>
                <a:spcPct val="80000"/>
              </a:lnSpc>
            </a:pPr>
            <a:r>
              <a:rPr lang="en-US" sz="2800" b="0" smtClean="0">
                <a:effectLst/>
                <a:latin typeface="Times New Roman" pitchFamily="18" charset="0"/>
              </a:rPr>
              <a:t> + Khi khâu tránh để kim đâm vào tay.</a:t>
            </a:r>
          </a:p>
        </p:txBody>
      </p:sp>
      <p:pic>
        <p:nvPicPr>
          <p:cNvPr id="49159" name="Picture 7" descr="Untitled-1"/>
          <p:cNvPicPr>
            <a:picLocks noChangeAspect="1" noChangeArrowheads="1"/>
          </p:cNvPicPr>
          <p:nvPr/>
        </p:nvPicPr>
        <p:blipFill>
          <a:blip r:embed="rId2"/>
          <a:srcRect/>
          <a:stretch>
            <a:fillRect/>
          </a:stretch>
        </p:blipFill>
        <p:spPr bwMode="auto">
          <a:xfrm>
            <a:off x="2057400" y="1066800"/>
            <a:ext cx="4572000" cy="2743200"/>
          </a:xfrm>
          <a:prstGeom prst="rect">
            <a:avLst/>
          </a:prstGeom>
          <a:noFill/>
          <a:ln w="9525">
            <a:noFill/>
            <a:miter lim="800000"/>
            <a:headEnd/>
            <a:tailEnd/>
          </a:ln>
        </p:spPr>
      </p:pic>
      <p:sp>
        <p:nvSpPr>
          <p:cNvPr id="49160" name="Rectangle 8"/>
          <p:cNvSpPr>
            <a:spLocks noChangeArrowheads="1"/>
          </p:cNvSpPr>
          <p:nvPr/>
        </p:nvSpPr>
        <p:spPr bwMode="auto">
          <a:xfrm>
            <a:off x="457200" y="457200"/>
            <a:ext cx="8077200" cy="1524000"/>
          </a:xfrm>
          <a:prstGeom prst="rect">
            <a:avLst/>
          </a:prstGeom>
          <a:noFill/>
          <a:ln w="9525">
            <a:noFill/>
            <a:miter lim="800000"/>
            <a:headEnd/>
            <a:tailEnd/>
          </a:ln>
        </p:spPr>
        <p:txBody>
          <a:bodyPr anchor="b"/>
          <a:lstStyle/>
          <a:p>
            <a:pPr algn="just" eaLnBrk="1" hangingPunct="1">
              <a:lnSpc>
                <a:spcPct val="90000"/>
              </a:lnSpc>
            </a:pPr>
            <a:r>
              <a:rPr lang="en-US" sz="3200" b="1">
                <a:solidFill>
                  <a:schemeClr val="tx2"/>
                </a:solidFill>
                <a:latin typeface="Times New Roman" pitchFamily="18" charset="0"/>
              </a:rPr>
              <a:t>   Hoạt động 2: </a:t>
            </a:r>
            <a:r>
              <a:rPr lang="en-US" sz="3200">
                <a:solidFill>
                  <a:schemeClr val="tx2"/>
                </a:solidFill>
                <a:latin typeface="Times New Roman" pitchFamily="18" charset="0"/>
              </a:rPr>
              <a:t>Hướng dẫn học sinh thao tác kĩ thuật.</a:t>
            </a:r>
            <a:r>
              <a:rPr lang="en-US" sz="4400">
                <a:solidFill>
                  <a:schemeClr val="tx2"/>
                </a:solidFill>
                <a:latin typeface="Times New Roman" pitchFamily="18" charset="0"/>
              </a:rPr>
              <a:t/>
            </a:r>
            <a:br>
              <a:rPr lang="en-US" sz="4400">
                <a:solidFill>
                  <a:schemeClr val="tx2"/>
                </a:solidFill>
                <a:latin typeface="Times New Roman" pitchFamily="18" charset="0"/>
              </a:rPr>
            </a:br>
            <a:endParaRPr lang="en-US" sz="4400">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9160"/>
                                        </p:tgtEl>
                                      </p:cBhvr>
                                    </p:animEffect>
                                    <p:set>
                                      <p:cBhvr>
                                        <p:cTn id="7" dur="1" fill="hold">
                                          <p:stCondLst>
                                            <p:cond delay="499"/>
                                          </p:stCondLst>
                                        </p:cTn>
                                        <p:tgtEl>
                                          <p:spTgt spid="4916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ox(in)">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ox(in)">
                                      <p:cBhvr>
                                        <p:cTn id="17" dur="500"/>
                                        <p:tgtEl>
                                          <p:spTgt spid="49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7">
                                            <p:txEl>
                                              <p:pRg st="0" end="0"/>
                                            </p:txEl>
                                          </p:spTgt>
                                        </p:tgtEl>
                                        <p:attrNameLst>
                                          <p:attrName>style.visibility</p:attrName>
                                        </p:attrNameLst>
                                      </p:cBhvr>
                                      <p:to>
                                        <p:strVal val="visible"/>
                                      </p:to>
                                    </p:set>
                                    <p:anim calcmode="lin" valueType="num">
                                      <p:cBhvr additive="base">
                                        <p:cTn id="2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7">
                                            <p:txEl>
                                              <p:pRg st="1" end="1"/>
                                            </p:txEl>
                                          </p:spTgt>
                                        </p:tgtEl>
                                        <p:attrNameLst>
                                          <p:attrName>style.visibility</p:attrName>
                                        </p:attrNameLst>
                                      </p:cBhvr>
                                      <p:to>
                                        <p:strVal val="visible"/>
                                      </p:to>
                                    </p:set>
                                    <p:anim calcmode="lin" valueType="num">
                                      <p:cBhvr additive="base">
                                        <p:cTn id="2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57">
                                            <p:txEl>
                                              <p:pRg st="2" end="2"/>
                                            </p:txEl>
                                          </p:spTgt>
                                        </p:tgtEl>
                                        <p:attrNameLst>
                                          <p:attrName>style.visibility</p:attrName>
                                        </p:attrNameLst>
                                      </p:cBhvr>
                                      <p:to>
                                        <p:strVal val="visible"/>
                                      </p:to>
                                    </p:set>
                                    <p:anim calcmode="lin" valueType="num">
                                      <p:cBhvr additive="base">
                                        <p:cTn id="3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9157">
                                            <p:txEl>
                                              <p:pRg st="3" end="3"/>
                                            </p:txEl>
                                          </p:spTgt>
                                        </p:tgtEl>
                                        <p:attrNameLst>
                                          <p:attrName>style.visibility</p:attrName>
                                        </p:attrNameLst>
                                      </p:cBhvr>
                                      <p:to>
                                        <p:strVal val="visible"/>
                                      </p:to>
                                    </p:set>
                                    <p:anim calcmode="lin" valueType="num">
                                      <p:cBhvr additive="base">
                                        <p:cTn id="4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P spid="491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457200" y="0"/>
            <a:ext cx="8191500" cy="1066800"/>
          </a:xfrm>
          <a:prstGeom prst="rect">
            <a:avLst/>
          </a:prstGeom>
          <a:noFill/>
          <a:ln w="9525">
            <a:noFill/>
            <a:miter lim="800000"/>
            <a:headEnd/>
            <a:tailEnd/>
          </a:ln>
        </p:spPr>
        <p:txBody>
          <a:bodyPr anchor="b"/>
          <a:lstStyle/>
          <a:p>
            <a:pPr algn="just" eaLnBrk="1" hangingPunct="1">
              <a:buFont typeface="Wingdings" pitchFamily="2" charset="2"/>
              <a:buChar char="v"/>
            </a:pPr>
            <a:r>
              <a:rPr lang="en-US" sz="3200" b="1">
                <a:latin typeface="Times New Roman" pitchFamily="18" charset="0"/>
              </a:rPr>
              <a:t>    Hướng dẫn học sinh thực hiện một số thao tác khâu cơ bản.</a:t>
            </a:r>
          </a:p>
        </p:txBody>
      </p:sp>
      <p:grpSp>
        <p:nvGrpSpPr>
          <p:cNvPr id="2" name="Group 7"/>
          <p:cNvGrpSpPr>
            <a:grpSpLocks/>
          </p:cNvGrpSpPr>
          <p:nvPr/>
        </p:nvGrpSpPr>
        <p:grpSpPr bwMode="auto">
          <a:xfrm>
            <a:off x="228600" y="1143000"/>
            <a:ext cx="5246688" cy="2273300"/>
            <a:chOff x="1689" y="1135"/>
            <a:chExt cx="9462" cy="4540"/>
          </a:xfrm>
        </p:grpSpPr>
        <p:sp>
          <p:nvSpPr>
            <p:cNvPr id="9234"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35" name="Group 9"/>
            <p:cNvGrpSpPr>
              <a:grpSpLocks/>
            </p:cNvGrpSpPr>
            <p:nvPr/>
          </p:nvGrpSpPr>
          <p:grpSpPr bwMode="auto">
            <a:xfrm>
              <a:off x="4522" y="3281"/>
              <a:ext cx="6629" cy="2178"/>
              <a:chOff x="2601" y="6895"/>
              <a:chExt cx="6629" cy="2178"/>
            </a:xfrm>
          </p:grpSpPr>
          <p:sp>
            <p:nvSpPr>
              <p:cNvPr id="9236"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9237" name="Group 11"/>
              <p:cNvGrpSpPr>
                <a:grpSpLocks/>
              </p:cNvGrpSpPr>
              <p:nvPr/>
            </p:nvGrpSpPr>
            <p:grpSpPr bwMode="auto">
              <a:xfrm>
                <a:off x="7008" y="6895"/>
                <a:ext cx="2222" cy="2178"/>
                <a:chOff x="5991" y="7686"/>
                <a:chExt cx="2222" cy="2178"/>
              </a:xfrm>
            </p:grpSpPr>
            <p:sp>
              <p:nvSpPr>
                <p:cNvPr id="9238"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9"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a:p>
              </p:txBody>
            </p:sp>
            <p:sp>
              <p:nvSpPr>
                <p:cNvPr id="9240"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41"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9225"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26" name="Group 18"/>
            <p:cNvGrpSpPr>
              <a:grpSpLocks/>
            </p:cNvGrpSpPr>
            <p:nvPr/>
          </p:nvGrpSpPr>
          <p:grpSpPr bwMode="auto">
            <a:xfrm>
              <a:off x="3731" y="9559"/>
              <a:ext cx="6734" cy="2178"/>
              <a:chOff x="3731" y="9559"/>
              <a:chExt cx="6734" cy="2178"/>
            </a:xfrm>
          </p:grpSpPr>
          <p:sp>
            <p:nvSpPr>
              <p:cNvPr id="9227"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9228" name="Group 20"/>
              <p:cNvGrpSpPr>
                <a:grpSpLocks/>
              </p:cNvGrpSpPr>
              <p:nvPr/>
            </p:nvGrpSpPr>
            <p:grpSpPr bwMode="auto">
              <a:xfrm>
                <a:off x="7121" y="9559"/>
                <a:ext cx="3344" cy="2178"/>
                <a:chOff x="7912" y="5823"/>
                <a:chExt cx="3344" cy="2178"/>
              </a:xfrm>
            </p:grpSpPr>
            <p:grpSp>
              <p:nvGrpSpPr>
                <p:cNvPr id="9229" name="Group 21"/>
                <p:cNvGrpSpPr>
                  <a:grpSpLocks/>
                </p:cNvGrpSpPr>
                <p:nvPr/>
              </p:nvGrpSpPr>
              <p:grpSpPr bwMode="auto">
                <a:xfrm>
                  <a:off x="7912" y="5823"/>
                  <a:ext cx="2938" cy="196"/>
                  <a:chOff x="3505" y="9494"/>
                  <a:chExt cx="5630" cy="385"/>
                </a:xfrm>
              </p:grpSpPr>
              <p:sp>
                <p:nvSpPr>
                  <p:cNvPr id="9232"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3"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a:p>
                </p:txBody>
              </p:sp>
            </p:grpSp>
            <p:sp>
              <p:nvSpPr>
                <p:cNvPr id="9230"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31"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3200">
                <a:solidFill>
                  <a:srgbClr val="000099"/>
                </a:solidFill>
                <a:latin typeface="Times New Roman" pitchFamily="18"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3200">
                <a:solidFill>
                  <a:srgbClr val="000099"/>
                </a:solidFill>
                <a:latin typeface="Times New Roman" pitchFamily="18"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a:extLst/>
        </p:spPr>
        <p:txBody>
          <a:bodyPr/>
          <a:lstStyle/>
          <a:p>
            <a:pPr algn="just" eaLnBrk="1" hangingPunct="1">
              <a:lnSpc>
                <a:spcPct val="90000"/>
              </a:lnSpc>
              <a:buFont typeface="Wingdings" pitchFamily="2" charset="2"/>
              <a:buChar char="v"/>
              <a:defRPr/>
            </a:pPr>
            <a:r>
              <a:rPr lang="en-US" smtClean="0"/>
              <a:t> </a:t>
            </a:r>
            <a:r>
              <a:rPr lang="en-US" smtClean="0">
                <a:latin typeface="Times New Roman" pitchFamily="18" charset="0"/>
              </a:rPr>
              <a:t>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10319" name="Group 28"/>
            <p:cNvGrpSpPr>
              <a:grpSpLocks/>
            </p:cNvGrpSpPr>
            <p:nvPr/>
          </p:nvGrpSpPr>
          <p:grpSpPr bwMode="auto">
            <a:xfrm>
              <a:off x="2561" y="2539"/>
              <a:ext cx="7240" cy="4540"/>
              <a:chOff x="2271" y="1135"/>
              <a:chExt cx="6248" cy="4540"/>
            </a:xfrm>
          </p:grpSpPr>
          <p:sp>
            <p:nvSpPr>
              <p:cNvPr id="10326" name="Rectangle 2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27"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28" name="Group 31"/>
              <p:cNvGrpSpPr>
                <a:grpSpLocks/>
              </p:cNvGrpSpPr>
              <p:nvPr/>
            </p:nvGrpSpPr>
            <p:grpSpPr bwMode="auto">
              <a:xfrm>
                <a:off x="2827" y="3531"/>
                <a:ext cx="5124" cy="113"/>
                <a:chOff x="2827" y="6134"/>
                <a:chExt cx="5124" cy="113"/>
              </a:xfrm>
            </p:grpSpPr>
            <p:sp>
              <p:nvSpPr>
                <p:cNvPr id="10329"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30"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31"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32"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33"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34"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35"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36"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37"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38"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320" name="Group 42"/>
            <p:cNvGrpSpPr>
              <a:grpSpLocks/>
            </p:cNvGrpSpPr>
            <p:nvPr/>
          </p:nvGrpSpPr>
          <p:grpSpPr bwMode="auto">
            <a:xfrm>
              <a:off x="1818" y="2847"/>
              <a:ext cx="7609" cy="2145"/>
              <a:chOff x="1818" y="2847"/>
              <a:chExt cx="7609" cy="2145"/>
            </a:xfrm>
          </p:grpSpPr>
          <p:grpSp>
            <p:nvGrpSpPr>
              <p:cNvPr id="10321" name="Group 43"/>
              <p:cNvGrpSpPr>
                <a:grpSpLocks/>
              </p:cNvGrpSpPr>
              <p:nvPr/>
            </p:nvGrpSpPr>
            <p:grpSpPr bwMode="auto">
              <a:xfrm>
                <a:off x="1818" y="3191"/>
                <a:ext cx="4964" cy="1218"/>
                <a:chOff x="-337" y="1019"/>
                <a:chExt cx="10792" cy="5311"/>
              </a:xfrm>
            </p:grpSpPr>
            <p:sp>
              <p:nvSpPr>
                <p:cNvPr id="10324"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0325"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0322"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0323"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10296" name="Group 49"/>
            <p:cNvGrpSpPr>
              <a:grpSpLocks/>
            </p:cNvGrpSpPr>
            <p:nvPr/>
          </p:nvGrpSpPr>
          <p:grpSpPr bwMode="auto">
            <a:xfrm>
              <a:off x="1584" y="1245"/>
              <a:ext cx="7240" cy="4540"/>
              <a:chOff x="2271" y="1135"/>
              <a:chExt cx="6248" cy="4540"/>
            </a:xfrm>
          </p:grpSpPr>
          <p:sp>
            <p:nvSpPr>
              <p:cNvPr id="10306" name="Rectangle 5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07"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08" name="Group 52"/>
              <p:cNvGrpSpPr>
                <a:grpSpLocks/>
              </p:cNvGrpSpPr>
              <p:nvPr/>
            </p:nvGrpSpPr>
            <p:grpSpPr bwMode="auto">
              <a:xfrm>
                <a:off x="2827" y="3531"/>
                <a:ext cx="5124" cy="113"/>
                <a:chOff x="2827" y="6134"/>
                <a:chExt cx="5124" cy="113"/>
              </a:xfrm>
            </p:grpSpPr>
            <p:sp>
              <p:nvSpPr>
                <p:cNvPr id="10309"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10"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11"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12"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13"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14"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15"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16"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17"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18"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97" name="Group 63"/>
            <p:cNvGrpSpPr>
              <a:grpSpLocks/>
            </p:cNvGrpSpPr>
            <p:nvPr/>
          </p:nvGrpSpPr>
          <p:grpSpPr bwMode="auto">
            <a:xfrm>
              <a:off x="4440" y="3480"/>
              <a:ext cx="5835" cy="2183"/>
              <a:chOff x="4440" y="3480"/>
              <a:chExt cx="5835" cy="2183"/>
            </a:xfrm>
          </p:grpSpPr>
          <p:grpSp>
            <p:nvGrpSpPr>
              <p:cNvPr id="10298" name="Group 64"/>
              <p:cNvGrpSpPr>
                <a:grpSpLocks/>
              </p:cNvGrpSpPr>
              <p:nvPr/>
            </p:nvGrpSpPr>
            <p:grpSpPr bwMode="auto">
              <a:xfrm>
                <a:off x="4440" y="3480"/>
                <a:ext cx="5198" cy="218"/>
                <a:chOff x="4440" y="3480"/>
                <a:chExt cx="5198" cy="218"/>
              </a:xfrm>
            </p:grpSpPr>
            <p:sp>
              <p:nvSpPr>
                <p:cNvPr id="10301"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0302"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0303" name="Group 67"/>
                <p:cNvGrpSpPr>
                  <a:grpSpLocks/>
                </p:cNvGrpSpPr>
                <p:nvPr/>
              </p:nvGrpSpPr>
              <p:grpSpPr bwMode="auto">
                <a:xfrm>
                  <a:off x="7500" y="3480"/>
                  <a:ext cx="2138" cy="218"/>
                  <a:chOff x="7500" y="3480"/>
                  <a:chExt cx="2138" cy="218"/>
                </a:xfrm>
              </p:grpSpPr>
              <p:sp>
                <p:nvSpPr>
                  <p:cNvPr id="10304"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0305"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0299"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0300"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10273" name="Group 73"/>
            <p:cNvGrpSpPr>
              <a:grpSpLocks/>
            </p:cNvGrpSpPr>
            <p:nvPr/>
          </p:nvGrpSpPr>
          <p:grpSpPr bwMode="auto">
            <a:xfrm>
              <a:off x="2271" y="8235"/>
              <a:ext cx="7240" cy="4540"/>
              <a:chOff x="2271" y="1135"/>
              <a:chExt cx="6248" cy="4540"/>
            </a:xfrm>
          </p:grpSpPr>
          <p:sp>
            <p:nvSpPr>
              <p:cNvPr id="10283" name="Rectangle 74"/>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a:latin typeface="Arial" charset="0"/>
                </a:endParaRPr>
              </a:p>
            </p:txBody>
          </p:sp>
          <p:sp>
            <p:nvSpPr>
              <p:cNvPr id="10284"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85" name="Group 76"/>
              <p:cNvGrpSpPr>
                <a:grpSpLocks/>
              </p:cNvGrpSpPr>
              <p:nvPr/>
            </p:nvGrpSpPr>
            <p:grpSpPr bwMode="auto">
              <a:xfrm>
                <a:off x="2827" y="3531"/>
                <a:ext cx="5124" cy="113"/>
                <a:chOff x="2827" y="6134"/>
                <a:chExt cx="5124" cy="113"/>
              </a:xfrm>
            </p:grpSpPr>
            <p:sp>
              <p:nvSpPr>
                <p:cNvPr id="10286"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87"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88"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89"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90"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91"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92"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93"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94"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95"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74" name="Group 87"/>
            <p:cNvGrpSpPr>
              <a:grpSpLocks/>
            </p:cNvGrpSpPr>
            <p:nvPr/>
          </p:nvGrpSpPr>
          <p:grpSpPr bwMode="auto">
            <a:xfrm>
              <a:off x="1245" y="10575"/>
              <a:ext cx="7588" cy="2168"/>
              <a:chOff x="1245" y="10575"/>
              <a:chExt cx="7588" cy="2168"/>
            </a:xfrm>
          </p:grpSpPr>
          <p:sp>
            <p:nvSpPr>
              <p:cNvPr id="10275"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0276"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0277"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0278"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0279"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0280"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0281"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0282"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447800"/>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3200">
                <a:solidFill>
                  <a:srgbClr val="000099"/>
                </a:solidFill>
                <a:latin typeface="Times New Roman" pitchFamily="18" charset="0"/>
              </a:rPr>
              <a:t>Quan sát tranh quy trình và nêu các bước khâu thường?</a:t>
            </a:r>
          </a:p>
        </p:txBody>
      </p:sp>
      <p:sp>
        <p:nvSpPr>
          <p:cNvPr id="56417" name="AutoShape 97"/>
          <p:cNvSpPr>
            <a:spLocks noChangeArrowheads="1"/>
          </p:cNvSpPr>
          <p:nvPr/>
        </p:nvSpPr>
        <p:spPr bwMode="auto">
          <a:xfrm>
            <a:off x="152400" y="2971800"/>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3200">
                <a:solidFill>
                  <a:schemeClr val="tx2"/>
                </a:solidFill>
                <a:latin typeface="Times New Roman" pitchFamily="18" charset="0"/>
              </a:rPr>
              <a:t> </a:t>
            </a:r>
            <a:r>
              <a:rPr lang="en-US" sz="3200">
                <a:solidFill>
                  <a:srgbClr val="000066"/>
                </a:solidFill>
                <a:latin typeface="Times New Roman" pitchFamily="18" charset="0"/>
              </a:rPr>
              <a:t>Bước  1: Vạch dấu đường khâu.</a:t>
            </a:r>
          </a:p>
          <a:p>
            <a:pPr algn="just"/>
            <a:r>
              <a:rPr lang="en-US" sz="3200">
                <a:solidFill>
                  <a:srgbClr val="000066"/>
                </a:solidFill>
                <a:latin typeface="Times New Roman" pitchFamily="18" charset="0"/>
              </a:rPr>
              <a:t> Bước 2: Khâu các mũi khâu thường theo đường vạch dấu. </a:t>
            </a:r>
          </a:p>
          <a:p>
            <a:pPr algn="just"/>
            <a:endParaRPr lang="en-US" sz="3200">
              <a:solidFill>
                <a:srgbClr val="000066"/>
              </a:solidFill>
              <a:latin typeface="Times New Roman" pitchFamily="18"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10253" name="Group 7"/>
            <p:cNvGrpSpPr>
              <a:grpSpLocks/>
            </p:cNvGrpSpPr>
            <p:nvPr/>
          </p:nvGrpSpPr>
          <p:grpSpPr bwMode="auto">
            <a:xfrm>
              <a:off x="960" y="864"/>
              <a:ext cx="3125" cy="1818"/>
              <a:chOff x="1016" y="6321"/>
              <a:chExt cx="7811" cy="4543"/>
            </a:xfrm>
          </p:grpSpPr>
          <p:grpSp>
            <p:nvGrpSpPr>
              <p:cNvPr id="10255" name="Group 8"/>
              <p:cNvGrpSpPr>
                <a:grpSpLocks/>
              </p:cNvGrpSpPr>
              <p:nvPr/>
            </p:nvGrpSpPr>
            <p:grpSpPr bwMode="auto">
              <a:xfrm>
                <a:off x="1016" y="6324"/>
                <a:ext cx="7240" cy="4540"/>
                <a:chOff x="2271" y="1135"/>
                <a:chExt cx="6248" cy="4540"/>
              </a:xfrm>
            </p:grpSpPr>
            <p:sp>
              <p:nvSpPr>
                <p:cNvPr id="1026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26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62" name="Group 11"/>
                <p:cNvGrpSpPr>
                  <a:grpSpLocks/>
                </p:cNvGrpSpPr>
                <p:nvPr/>
              </p:nvGrpSpPr>
              <p:grpSpPr bwMode="auto">
                <a:xfrm>
                  <a:off x="2827" y="3531"/>
                  <a:ext cx="5124" cy="113"/>
                  <a:chOff x="2827" y="6134"/>
                  <a:chExt cx="5124" cy="113"/>
                </a:xfrm>
              </p:grpSpPr>
              <p:sp>
                <p:nvSpPr>
                  <p:cNvPr id="1026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6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6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7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7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7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6" name="Group 22"/>
              <p:cNvGrpSpPr>
                <a:grpSpLocks/>
              </p:cNvGrpSpPr>
              <p:nvPr/>
            </p:nvGrpSpPr>
            <p:grpSpPr bwMode="auto">
              <a:xfrm>
                <a:off x="8256" y="6321"/>
                <a:ext cx="571" cy="2456"/>
                <a:chOff x="8516" y="6514"/>
                <a:chExt cx="571" cy="2456"/>
              </a:xfrm>
            </p:grpSpPr>
            <p:sp>
              <p:nvSpPr>
                <p:cNvPr id="10257"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8"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9"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54"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a) Vạch dấu đường khâu</a:t>
            </a:r>
          </a:p>
        </p:txBody>
      </p:sp>
      <p:sp>
        <p:nvSpPr>
          <p:cNvPr id="56419" name="Text Box 99"/>
          <p:cNvSpPr txBox="1">
            <a:spLocks noChangeArrowheads="1"/>
          </p:cNvSpPr>
          <p:nvPr/>
        </p:nvSpPr>
        <p:spPr bwMode="auto">
          <a:xfrm>
            <a:off x="457200" y="6096000"/>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c) Khâu các mũi khâu đầu</a:t>
            </a:r>
          </a:p>
        </p:txBody>
      </p:sp>
      <p:sp>
        <p:nvSpPr>
          <p:cNvPr id="56420" name="Text Box 100"/>
          <p:cNvSpPr txBox="1">
            <a:spLocks noChangeArrowheads="1"/>
          </p:cNvSpPr>
          <p:nvPr/>
        </p:nvSpPr>
        <p:spPr bwMode="auto">
          <a:xfrm>
            <a:off x="49530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b) Bắt đầu khâu</a:t>
            </a:r>
          </a:p>
        </p:txBody>
      </p:sp>
      <p:sp>
        <p:nvSpPr>
          <p:cNvPr id="56421" name="Text Box 101"/>
          <p:cNvSpPr txBox="1">
            <a:spLocks noChangeArrowheads="1"/>
          </p:cNvSpPr>
          <p:nvPr/>
        </p:nvSpPr>
        <p:spPr bwMode="auto">
          <a:xfrm>
            <a:off x="5029200" y="6172200"/>
            <a:ext cx="35814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762000" y="228600"/>
            <a:ext cx="7010400" cy="641350"/>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1</a:t>
            </a:r>
            <a:r>
              <a:rPr lang="en-US" sz="3600">
                <a:solidFill>
                  <a:schemeClr val="tx2"/>
                </a:solidFill>
                <a:latin typeface="Times New Roman" pitchFamily="18"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1271" name="Group 8"/>
            <p:cNvGrpSpPr>
              <a:grpSpLocks/>
            </p:cNvGrpSpPr>
            <p:nvPr/>
          </p:nvGrpSpPr>
          <p:grpSpPr bwMode="auto">
            <a:xfrm>
              <a:off x="960" y="864"/>
              <a:ext cx="3125" cy="1818"/>
              <a:chOff x="1016" y="6321"/>
              <a:chExt cx="7811" cy="4543"/>
            </a:xfrm>
          </p:grpSpPr>
          <p:grpSp>
            <p:nvGrpSpPr>
              <p:cNvPr id="11273" name="Group 9"/>
              <p:cNvGrpSpPr>
                <a:grpSpLocks/>
              </p:cNvGrpSpPr>
              <p:nvPr/>
            </p:nvGrpSpPr>
            <p:grpSpPr bwMode="auto">
              <a:xfrm>
                <a:off x="1016" y="6324"/>
                <a:ext cx="7240" cy="4540"/>
                <a:chOff x="2271" y="1135"/>
                <a:chExt cx="6248" cy="4540"/>
              </a:xfrm>
            </p:grpSpPr>
            <p:sp>
              <p:nvSpPr>
                <p:cNvPr id="11278"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1279"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0" name="Group 12"/>
                <p:cNvGrpSpPr>
                  <a:grpSpLocks/>
                </p:cNvGrpSpPr>
                <p:nvPr/>
              </p:nvGrpSpPr>
              <p:grpSpPr bwMode="auto">
                <a:xfrm>
                  <a:off x="2827" y="3531"/>
                  <a:ext cx="5124" cy="113"/>
                  <a:chOff x="2827" y="6134"/>
                  <a:chExt cx="5124" cy="113"/>
                </a:xfrm>
              </p:grpSpPr>
              <p:sp>
                <p:nvSpPr>
                  <p:cNvPr id="11281"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2"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3"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4"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5"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6"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7"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88"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89"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0"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3"/>
              <p:cNvGrpSpPr>
                <a:grpSpLocks/>
              </p:cNvGrpSpPr>
              <p:nvPr/>
            </p:nvGrpSpPr>
            <p:grpSpPr bwMode="auto">
              <a:xfrm>
                <a:off x="8256" y="6321"/>
                <a:ext cx="571" cy="2456"/>
                <a:chOff x="8516" y="6514"/>
                <a:chExt cx="571" cy="2456"/>
              </a:xfrm>
            </p:grpSpPr>
            <p:sp>
              <p:nvSpPr>
                <p:cNvPr id="11275"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1276"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1277"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1272"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663825"/>
          </a:xfrm>
          <a:prstGeom prst="rect">
            <a:avLst/>
          </a:prstGeom>
          <a:noFill/>
          <a:ln w="9525">
            <a:solidFill>
              <a:srgbClr val="000080"/>
            </a:solidFill>
            <a:miter lim="800000"/>
            <a:headEnd/>
            <a:tailEnd/>
          </a:ln>
        </p:spPr>
        <p:txBody>
          <a:bodyPr>
            <a:spAutoFit/>
          </a:bodyPr>
          <a:lstStyle/>
          <a:p>
            <a:pPr>
              <a:spcBef>
                <a:spcPct val="50000"/>
              </a:spcBef>
            </a:pPr>
            <a:r>
              <a:rPr lang="en-US" sz="2800">
                <a:solidFill>
                  <a:srgbClr val="000099"/>
                </a:solidFill>
                <a:latin typeface="Times New Roman" pitchFamily="18"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190625"/>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2 </a:t>
            </a:r>
            <a:r>
              <a:rPr lang="en-US" sz="3600">
                <a:solidFill>
                  <a:schemeClr val="tx2"/>
                </a:solidFill>
                <a:latin typeface="Times New Roman" pitchFamily="18"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2297" name="Group 8"/>
            <p:cNvGrpSpPr>
              <a:grpSpLocks/>
            </p:cNvGrpSpPr>
            <p:nvPr/>
          </p:nvGrpSpPr>
          <p:grpSpPr bwMode="auto">
            <a:xfrm>
              <a:off x="2561" y="2539"/>
              <a:ext cx="7240" cy="4540"/>
              <a:chOff x="2271" y="1135"/>
              <a:chExt cx="6248" cy="4540"/>
            </a:xfrm>
          </p:grpSpPr>
          <p:sp>
            <p:nvSpPr>
              <p:cNvPr id="12304"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2305"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6" name="Group 11"/>
              <p:cNvGrpSpPr>
                <a:grpSpLocks/>
              </p:cNvGrpSpPr>
              <p:nvPr/>
            </p:nvGrpSpPr>
            <p:grpSpPr bwMode="auto">
              <a:xfrm>
                <a:off x="2827" y="3531"/>
                <a:ext cx="5124" cy="113"/>
                <a:chOff x="2827" y="6134"/>
                <a:chExt cx="5124" cy="113"/>
              </a:xfrm>
            </p:grpSpPr>
            <p:sp>
              <p:nvSpPr>
                <p:cNvPr id="12307"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08"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09"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0"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1"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2"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3"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4"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5"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6"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8" name="Group 22"/>
            <p:cNvGrpSpPr>
              <a:grpSpLocks/>
            </p:cNvGrpSpPr>
            <p:nvPr/>
          </p:nvGrpSpPr>
          <p:grpSpPr bwMode="auto">
            <a:xfrm>
              <a:off x="1818" y="2847"/>
              <a:ext cx="7609" cy="2145"/>
              <a:chOff x="1818" y="2847"/>
              <a:chExt cx="7609" cy="2145"/>
            </a:xfrm>
          </p:grpSpPr>
          <p:grpSp>
            <p:nvGrpSpPr>
              <p:cNvPr id="12299" name="Group 23"/>
              <p:cNvGrpSpPr>
                <a:grpSpLocks/>
              </p:cNvGrpSpPr>
              <p:nvPr/>
            </p:nvGrpSpPr>
            <p:grpSpPr bwMode="auto">
              <a:xfrm>
                <a:off x="1818" y="3191"/>
                <a:ext cx="4964" cy="1218"/>
                <a:chOff x="-337" y="1019"/>
                <a:chExt cx="10792" cy="5311"/>
              </a:xfrm>
            </p:grpSpPr>
            <p:sp>
              <p:nvSpPr>
                <p:cNvPr id="12302"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2303"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2300"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2301"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800">
                <a:latin typeface="Times New Roman" pitchFamily="18" charset="0"/>
              </a:rPr>
              <a:t>Bắt đầu khâu từ bên nào qua bên nào?</a:t>
            </a:r>
            <a:r>
              <a:rPr lang="en-US"/>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a:t>
            </a:r>
            <a:r>
              <a:rPr lang="en-US" sz="3200" b="1">
                <a:solidFill>
                  <a:srgbClr val="000099"/>
                </a:solidFill>
                <a:latin typeface="Times New Roman" pitchFamily="18" charset="0"/>
              </a:rPr>
              <a:t>điểm 1</a:t>
            </a:r>
            <a:r>
              <a:rPr lang="en-US" sz="3200">
                <a:solidFill>
                  <a:srgbClr val="000099"/>
                </a:solidFill>
                <a:latin typeface="Times New Roman" pitchFamily="18" charset="0"/>
              </a:rPr>
              <a:t>, cách mép vải 1cm.</a:t>
            </a:r>
          </a:p>
        </p:txBody>
      </p:sp>
      <p:sp>
        <p:nvSpPr>
          <p:cNvPr id="63520" name="Rectangle 32"/>
          <p:cNvSpPr>
            <a:spLocks noChangeArrowheads="1"/>
          </p:cNvSpPr>
          <p:nvPr/>
        </p:nvSpPr>
        <p:spPr bwMode="auto">
          <a:xfrm>
            <a:off x="533400" y="304800"/>
            <a:ext cx="42672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3320" name="Group 8"/>
            <p:cNvGrpSpPr>
              <a:grpSpLocks/>
            </p:cNvGrpSpPr>
            <p:nvPr/>
          </p:nvGrpSpPr>
          <p:grpSpPr bwMode="auto">
            <a:xfrm>
              <a:off x="1584" y="1245"/>
              <a:ext cx="7240" cy="4540"/>
              <a:chOff x="2271" y="1135"/>
              <a:chExt cx="6248" cy="4540"/>
            </a:xfrm>
          </p:grpSpPr>
          <p:sp>
            <p:nvSpPr>
              <p:cNvPr id="1333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333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2" name="Group 11"/>
              <p:cNvGrpSpPr>
                <a:grpSpLocks/>
              </p:cNvGrpSpPr>
              <p:nvPr/>
            </p:nvGrpSpPr>
            <p:grpSpPr bwMode="auto">
              <a:xfrm>
                <a:off x="2827" y="3531"/>
                <a:ext cx="5124" cy="113"/>
                <a:chOff x="2827" y="6134"/>
                <a:chExt cx="5124" cy="113"/>
              </a:xfrm>
            </p:grpSpPr>
            <p:sp>
              <p:nvSpPr>
                <p:cNvPr id="1333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4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4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21" name="Group 22"/>
            <p:cNvGrpSpPr>
              <a:grpSpLocks/>
            </p:cNvGrpSpPr>
            <p:nvPr/>
          </p:nvGrpSpPr>
          <p:grpSpPr bwMode="auto">
            <a:xfrm>
              <a:off x="4440" y="3480"/>
              <a:ext cx="5835" cy="2183"/>
              <a:chOff x="4440" y="3480"/>
              <a:chExt cx="5835" cy="2183"/>
            </a:xfrm>
          </p:grpSpPr>
          <p:grpSp>
            <p:nvGrpSpPr>
              <p:cNvPr id="13322" name="Group 23"/>
              <p:cNvGrpSpPr>
                <a:grpSpLocks/>
              </p:cNvGrpSpPr>
              <p:nvPr/>
            </p:nvGrpSpPr>
            <p:grpSpPr bwMode="auto">
              <a:xfrm>
                <a:off x="4440" y="3480"/>
                <a:ext cx="5198" cy="218"/>
                <a:chOff x="4440" y="3480"/>
                <a:chExt cx="5198" cy="218"/>
              </a:xfrm>
            </p:grpSpPr>
            <p:sp>
              <p:nvSpPr>
                <p:cNvPr id="13325"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3326"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3327" name="Group 26"/>
                <p:cNvGrpSpPr>
                  <a:grpSpLocks/>
                </p:cNvGrpSpPr>
                <p:nvPr/>
              </p:nvGrpSpPr>
              <p:grpSpPr bwMode="auto">
                <a:xfrm>
                  <a:off x="7500" y="3480"/>
                  <a:ext cx="2138" cy="218"/>
                  <a:chOff x="7500" y="3480"/>
                  <a:chExt cx="2138" cy="218"/>
                </a:xfrm>
              </p:grpSpPr>
              <p:sp>
                <p:nvSpPr>
                  <p:cNvPr id="13328"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3329"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3323"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3324"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Times New Roman" pitchFamily="18"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3200">
                <a:solidFill>
                  <a:srgbClr val="000099"/>
                </a:solidFill>
                <a:latin typeface="Times New Roman" pitchFamily="18" charset="0"/>
              </a:rPr>
              <a:t>Các mũi khâu đầu, xuống kim </a:t>
            </a:r>
            <a:r>
              <a:rPr lang="en-US" sz="3200" b="1">
                <a:solidFill>
                  <a:srgbClr val="000099"/>
                </a:solidFill>
                <a:latin typeface="Times New Roman" pitchFamily="18" charset="0"/>
              </a:rPr>
              <a:t>điểm 2</a:t>
            </a:r>
            <a:r>
              <a:rPr lang="en-US" sz="3200">
                <a:solidFill>
                  <a:srgbClr val="000099"/>
                </a:solidFill>
                <a:latin typeface="Times New Roman" pitchFamily="18" charset="0"/>
              </a:rPr>
              <a:t>, lên kim </a:t>
            </a:r>
            <a:r>
              <a:rPr lang="en-US" sz="3200" b="1">
                <a:solidFill>
                  <a:srgbClr val="000099"/>
                </a:solidFill>
                <a:latin typeface="Times New Roman" pitchFamily="18" charset="0"/>
              </a:rPr>
              <a:t>điểm 3</a:t>
            </a:r>
            <a:r>
              <a:rPr lang="en-US" sz="3200">
                <a:solidFill>
                  <a:srgbClr val="000099"/>
                </a:solidFill>
                <a:latin typeface="Times New Roman" pitchFamily="18" charset="0"/>
              </a:rPr>
              <a:t>, xuống </a:t>
            </a:r>
            <a:r>
              <a:rPr lang="en-US" sz="3200" b="1">
                <a:solidFill>
                  <a:srgbClr val="000099"/>
                </a:solidFill>
                <a:latin typeface="Times New Roman" pitchFamily="18" charset="0"/>
              </a:rPr>
              <a:t>điểm 4</a:t>
            </a:r>
            <a:r>
              <a:rPr lang="en-US" sz="3200">
                <a:solidFill>
                  <a:srgbClr val="000099"/>
                </a:solidFill>
                <a:latin typeface="Times New Roman" pitchFamily="18" charset="0"/>
              </a:rPr>
              <a:t> và lên </a:t>
            </a:r>
            <a:r>
              <a:rPr lang="en-US" sz="3200" b="1">
                <a:solidFill>
                  <a:srgbClr val="000099"/>
                </a:solidFill>
                <a:latin typeface="Times New Roman" pitchFamily="18" charset="0"/>
              </a:rPr>
              <a:t>điểm 5</a:t>
            </a:r>
            <a:r>
              <a:rPr lang="en-US" sz="3200">
                <a:solidFill>
                  <a:srgbClr val="000099"/>
                </a:solidFill>
                <a:latin typeface="Times New Roman" pitchFamily="18"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3200" dirty="0" err="1">
                <a:solidFill>
                  <a:schemeClr val="bg1"/>
                </a:solidFill>
                <a:latin typeface="Times New Roman" pitchFamily="18" charset="0"/>
              </a:rPr>
              <a:t>Rút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kéo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sợi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vuốt</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mũi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khâu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cho</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đường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chỉ</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thẳng</a:t>
            </a:r>
            <a:r>
              <a:rPr lang="en-US" sz="3200" dirty="0">
                <a:solidFill>
                  <a:schemeClr val="bg1"/>
                </a:solidFill>
                <a:latin typeface="Times New Roman" pitchFamily="18" charset="0"/>
              </a:rPr>
              <a:t>.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3200" dirty="0" err="1">
                <a:solidFill>
                  <a:schemeClr val="bg1"/>
                </a:solidFill>
                <a:latin typeface="Times New Roman" pitchFamily="18" charset="0"/>
              </a:rPr>
              <a:t>Sau</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khi</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lên</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xuống</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kim</a:t>
            </a:r>
            <a:r>
              <a:rPr lang="en-US" sz="3200" dirty="0">
                <a:solidFill>
                  <a:schemeClr val="bg1"/>
                </a:solidFill>
                <a:latin typeface="Times New Roman" pitchFamily="18" charset="0"/>
              </a:rPr>
              <a:t> ta </a:t>
            </a:r>
            <a:r>
              <a:rPr lang="en-US" sz="3200" dirty="0" err="1">
                <a:solidFill>
                  <a:schemeClr val="bg1"/>
                </a:solidFill>
                <a:latin typeface="Times New Roman" pitchFamily="18" charset="0"/>
              </a:rPr>
              <a:t>làm</a:t>
            </a:r>
            <a:r>
              <a:rPr lang="en-US" sz="3200" dirty="0">
                <a:solidFill>
                  <a:schemeClr val="bg1"/>
                </a:solidFill>
                <a:latin typeface="Times New Roman" pitchFamily="18" charset="0"/>
              </a:rPr>
              <a:t> </a:t>
            </a:r>
            <a:r>
              <a:rPr lang="en-US" sz="3200" dirty="0" err="1">
                <a:solidFill>
                  <a:schemeClr val="bg1"/>
                </a:solidFill>
                <a:latin typeface="Times New Roman" pitchFamily="18" charset="0"/>
              </a:rPr>
              <a:t>gì</a:t>
            </a:r>
            <a:r>
              <a:rPr lang="en-US" sz="3200" dirty="0">
                <a:solidFill>
                  <a:schemeClr val="bg1"/>
                </a:solidFill>
                <a:latin typeface="Times New Roman" pitchFamily="18" charset="0"/>
              </a:rPr>
              <a:t>?</a:t>
            </a:r>
          </a:p>
        </p:txBody>
      </p:sp>
      <p:sp>
        <p:nvSpPr>
          <p:cNvPr id="13319" name="Rectangle 59"/>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1179</Words>
  <Application>Microsoft Office PowerPoint</Application>
  <PresentationFormat>On-screen Show (4:3)</PresentationFormat>
  <Paragraphs>226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Chủ đề của Office</vt:lpstr>
      <vt:lpstr>PowerPoint Presentation</vt:lpstr>
      <vt:lpstr>PowerPoint Presentation</vt:lpstr>
      <vt:lpstr>     Hoạt động 1: Hướng dẫn học sinh quan sát và nhận xét mũi khâu thường </vt:lpstr>
      <vt:lpstr> Hướng dẫn học sinh thực hiện một số thao tác khâu cơ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Hoạt động 3: Học sinh thực hành.</vt:lpstr>
      <vt:lpstr>PowerPoint Presentation</vt:lpstr>
      <vt:lpstr>PowerPoint Presentation</vt:lpstr>
    </vt:vector>
  </TitlesOfParts>
  <Company>Tel: 0975 377 617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Windows User</cp:lastModifiedBy>
  <cp:revision>32</cp:revision>
  <dcterms:created xsi:type="dcterms:W3CDTF">2009-05-20T04:34:25Z</dcterms:created>
  <dcterms:modified xsi:type="dcterms:W3CDTF">2018-09-27T10:47:15Z</dcterms:modified>
</cp:coreProperties>
</file>